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 id="2147483702" r:id="rId2"/>
  </p:sldMasterIdLst>
  <p:handoutMasterIdLst>
    <p:handoutMasterId r:id="rId37"/>
  </p:handoutMasterIdLst>
  <p:sldIdLst>
    <p:sldId id="256" r:id="rId3"/>
    <p:sldId id="270" r:id="rId4"/>
    <p:sldId id="300" r:id="rId5"/>
    <p:sldId id="311" r:id="rId6"/>
    <p:sldId id="305" r:id="rId7"/>
    <p:sldId id="306" r:id="rId8"/>
    <p:sldId id="295" r:id="rId9"/>
    <p:sldId id="296" r:id="rId10"/>
    <p:sldId id="292" r:id="rId11"/>
    <p:sldId id="312" r:id="rId12"/>
    <p:sldId id="293" r:id="rId13"/>
    <p:sldId id="301" r:id="rId14"/>
    <p:sldId id="302" r:id="rId15"/>
    <p:sldId id="257" r:id="rId16"/>
    <p:sldId id="258" r:id="rId17"/>
    <p:sldId id="260" r:id="rId18"/>
    <p:sldId id="262" r:id="rId19"/>
    <p:sldId id="299" r:id="rId20"/>
    <p:sldId id="264" r:id="rId21"/>
    <p:sldId id="308" r:id="rId22"/>
    <p:sldId id="303" r:id="rId23"/>
    <p:sldId id="314" r:id="rId24"/>
    <p:sldId id="307" r:id="rId25"/>
    <p:sldId id="316" r:id="rId26"/>
    <p:sldId id="266" r:id="rId27"/>
    <p:sldId id="310" r:id="rId28"/>
    <p:sldId id="267" r:id="rId29"/>
    <p:sldId id="315" r:id="rId30"/>
    <p:sldId id="304" r:id="rId31"/>
    <p:sldId id="297" r:id="rId32"/>
    <p:sldId id="317" r:id="rId33"/>
    <p:sldId id="298" r:id="rId34"/>
    <p:sldId id="309" r:id="rId35"/>
    <p:sldId id="318" r:id="rId36"/>
  </p:sldIdLst>
  <p:sldSz cx="12192000" cy="6858000"/>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6" d="100"/>
          <a:sy n="86" d="100"/>
        </p:scale>
        <p:origin x="1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05448" cy="462899"/>
          </a:xfrm>
          <a:prstGeom prst="rect">
            <a:avLst/>
          </a:prstGeom>
        </p:spPr>
        <p:txBody>
          <a:bodyPr vert="horz" lIns="90580" tIns="45290" rIns="90580" bIns="45290" rtlCol="0"/>
          <a:lstStyle>
            <a:lvl1pPr algn="l">
              <a:defRPr sz="1200"/>
            </a:lvl1pPr>
          </a:lstStyle>
          <a:p>
            <a:endParaRPr lang="en-US"/>
          </a:p>
        </p:txBody>
      </p:sp>
      <p:sp>
        <p:nvSpPr>
          <p:cNvPr id="3" name="Date Placeholder 2"/>
          <p:cNvSpPr>
            <a:spLocks noGrp="1"/>
          </p:cNvSpPr>
          <p:nvPr>
            <p:ph type="dt" sz="quarter" idx="1"/>
          </p:nvPr>
        </p:nvSpPr>
        <p:spPr>
          <a:xfrm>
            <a:off x="3927183" y="1"/>
            <a:ext cx="3005448" cy="462899"/>
          </a:xfrm>
          <a:prstGeom prst="rect">
            <a:avLst/>
          </a:prstGeom>
        </p:spPr>
        <p:txBody>
          <a:bodyPr vert="horz" lIns="90580" tIns="45290" rIns="90580" bIns="45290" rtlCol="0"/>
          <a:lstStyle>
            <a:lvl1pPr algn="r">
              <a:defRPr sz="1200"/>
            </a:lvl1pPr>
          </a:lstStyle>
          <a:p>
            <a:fld id="{F543AC26-F057-4741-B040-CC5B8FB0E471}" type="datetimeFigureOut">
              <a:rPr lang="en-US" smtClean="0"/>
              <a:t>4/14/2023</a:t>
            </a:fld>
            <a:endParaRPr lang="en-US"/>
          </a:p>
        </p:txBody>
      </p:sp>
      <p:sp>
        <p:nvSpPr>
          <p:cNvPr id="4" name="Footer Placeholder 3"/>
          <p:cNvSpPr>
            <a:spLocks noGrp="1"/>
          </p:cNvSpPr>
          <p:nvPr>
            <p:ph type="ftr" sz="quarter" idx="2"/>
          </p:nvPr>
        </p:nvSpPr>
        <p:spPr>
          <a:xfrm>
            <a:off x="1" y="8757301"/>
            <a:ext cx="3005448" cy="462899"/>
          </a:xfrm>
          <a:prstGeom prst="rect">
            <a:avLst/>
          </a:prstGeom>
        </p:spPr>
        <p:txBody>
          <a:bodyPr vert="horz" lIns="90580" tIns="45290" rIns="90580" bIns="45290" rtlCol="0" anchor="b"/>
          <a:lstStyle>
            <a:lvl1pPr algn="l">
              <a:defRPr sz="1200"/>
            </a:lvl1pPr>
          </a:lstStyle>
          <a:p>
            <a:endParaRPr lang="en-US"/>
          </a:p>
        </p:txBody>
      </p:sp>
      <p:sp>
        <p:nvSpPr>
          <p:cNvPr id="5" name="Slide Number Placeholder 4"/>
          <p:cNvSpPr>
            <a:spLocks noGrp="1"/>
          </p:cNvSpPr>
          <p:nvPr>
            <p:ph type="sldNum" sz="quarter" idx="3"/>
          </p:nvPr>
        </p:nvSpPr>
        <p:spPr>
          <a:xfrm>
            <a:off x="3927183" y="8757301"/>
            <a:ext cx="3005448" cy="462899"/>
          </a:xfrm>
          <a:prstGeom prst="rect">
            <a:avLst/>
          </a:prstGeom>
        </p:spPr>
        <p:txBody>
          <a:bodyPr vert="horz" lIns="90580" tIns="45290" rIns="90580" bIns="45290" rtlCol="0" anchor="b"/>
          <a:lstStyle>
            <a:lvl1pPr algn="r">
              <a:defRPr sz="1200"/>
            </a:lvl1pPr>
          </a:lstStyle>
          <a:p>
            <a:fld id="{38139F4D-BF8E-4AC6-9975-1BC7ED00997F}" type="slidenum">
              <a:rPr lang="en-US" smtClean="0"/>
              <a:t>‹#›</a:t>
            </a:fld>
            <a:endParaRPr lang="en-US"/>
          </a:p>
        </p:txBody>
      </p:sp>
    </p:spTree>
    <p:extLst>
      <p:ext uri="{BB962C8B-B14F-4D97-AF65-F5344CB8AC3E}">
        <p14:creationId xmlns:p14="http://schemas.microsoft.com/office/powerpoint/2010/main" val="27948590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032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314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208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9685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6232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0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73306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5890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3FEC25-7FCF-4FF9-B3A2-F7BC49375E9E}"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F5396-B8A8-4769-8539-347D2E2B287E}" type="slidenum">
              <a:rPr lang="en-US" smtClean="0"/>
              <a:t>‹#›</a:t>
            </a:fld>
            <a:endParaRPr lang="en-US" dirty="0"/>
          </a:p>
        </p:txBody>
      </p:sp>
    </p:spTree>
    <p:extLst>
      <p:ext uri="{BB962C8B-B14F-4D97-AF65-F5344CB8AC3E}">
        <p14:creationId xmlns:p14="http://schemas.microsoft.com/office/powerpoint/2010/main" val="871462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FEC25-7FCF-4FF9-B3A2-F7BC49375E9E}"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F5396-B8A8-4769-8539-347D2E2B287E}" type="slidenum">
              <a:rPr lang="en-US" smtClean="0"/>
              <a:t>‹#›</a:t>
            </a:fld>
            <a:endParaRPr lang="en-US" dirty="0"/>
          </a:p>
        </p:txBody>
      </p:sp>
    </p:spTree>
    <p:extLst>
      <p:ext uri="{BB962C8B-B14F-4D97-AF65-F5344CB8AC3E}">
        <p14:creationId xmlns:p14="http://schemas.microsoft.com/office/powerpoint/2010/main" val="2077712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3FEC25-7FCF-4FF9-B3A2-F7BC49375E9E}"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F5396-B8A8-4769-8539-347D2E2B287E}" type="slidenum">
              <a:rPr lang="en-US" smtClean="0"/>
              <a:t>‹#›</a:t>
            </a:fld>
            <a:endParaRPr lang="en-US" dirty="0"/>
          </a:p>
        </p:txBody>
      </p:sp>
    </p:spTree>
    <p:extLst>
      <p:ext uri="{BB962C8B-B14F-4D97-AF65-F5344CB8AC3E}">
        <p14:creationId xmlns:p14="http://schemas.microsoft.com/office/powerpoint/2010/main" val="200160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677334" y="1510594"/>
            <a:ext cx="8596668" cy="4735970"/>
          </a:xfrm>
        </p:spPr>
        <p:txBody>
          <a:bodyPr>
            <a:normAutofit/>
          </a:bodyPr>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1446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3FEC25-7FCF-4FF9-B3A2-F7BC49375E9E}" type="datetimeFigureOut">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3F5396-B8A8-4769-8539-347D2E2B287E}" type="slidenum">
              <a:rPr lang="en-US" smtClean="0"/>
              <a:t>‹#›</a:t>
            </a:fld>
            <a:endParaRPr lang="en-US" dirty="0"/>
          </a:p>
        </p:txBody>
      </p:sp>
    </p:spTree>
    <p:extLst>
      <p:ext uri="{BB962C8B-B14F-4D97-AF65-F5344CB8AC3E}">
        <p14:creationId xmlns:p14="http://schemas.microsoft.com/office/powerpoint/2010/main" val="1406161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3FEC25-7FCF-4FF9-B3A2-F7BC49375E9E}" type="datetimeFigureOut">
              <a:rPr lang="en-US" smtClean="0"/>
              <a:t>4/14/2023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3F5396-B8A8-4769-8539-347D2E2B287E}" type="slidenum">
              <a:rPr lang="en-US" smtClean="0"/>
              <a:t>‹#›</a:t>
            </a:fld>
            <a:endParaRPr lang="en-US" dirty="0"/>
          </a:p>
        </p:txBody>
      </p:sp>
    </p:spTree>
    <p:extLst>
      <p:ext uri="{BB962C8B-B14F-4D97-AF65-F5344CB8AC3E}">
        <p14:creationId xmlns:p14="http://schemas.microsoft.com/office/powerpoint/2010/main" val="2971209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3FEC25-7FCF-4FF9-B3A2-F7BC49375E9E}" type="datetimeFigureOut">
              <a:rPr lang="en-US" smtClean="0"/>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F5396-B8A8-4769-8539-347D2E2B287E}" type="slidenum">
              <a:rPr lang="en-US" smtClean="0"/>
              <a:t>‹#›</a:t>
            </a:fld>
            <a:endParaRPr lang="en-US" dirty="0"/>
          </a:p>
        </p:txBody>
      </p:sp>
    </p:spTree>
    <p:extLst>
      <p:ext uri="{BB962C8B-B14F-4D97-AF65-F5344CB8AC3E}">
        <p14:creationId xmlns:p14="http://schemas.microsoft.com/office/powerpoint/2010/main" val="4174284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FEC25-7FCF-4FF9-B3A2-F7BC49375E9E}" type="datetimeFigureOut">
              <a:rPr lang="en-US" smtClean="0"/>
              <a:t>4/14/2023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3F5396-B8A8-4769-8539-347D2E2B287E}" type="slidenum">
              <a:rPr lang="en-US" smtClean="0"/>
              <a:t>‹#›</a:t>
            </a:fld>
            <a:endParaRPr lang="en-US" dirty="0"/>
          </a:p>
        </p:txBody>
      </p:sp>
    </p:spTree>
    <p:extLst>
      <p:ext uri="{BB962C8B-B14F-4D97-AF65-F5344CB8AC3E}">
        <p14:creationId xmlns:p14="http://schemas.microsoft.com/office/powerpoint/2010/main" val="3186848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3FEC25-7FCF-4FF9-B3A2-F7BC49375E9E}" type="datetimeFigureOut">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3F5396-B8A8-4769-8539-347D2E2B287E}" type="slidenum">
              <a:rPr lang="en-US" smtClean="0"/>
              <a:t>‹#›</a:t>
            </a:fld>
            <a:endParaRPr lang="en-US" dirty="0"/>
          </a:p>
        </p:txBody>
      </p:sp>
    </p:spTree>
    <p:extLst>
      <p:ext uri="{BB962C8B-B14F-4D97-AF65-F5344CB8AC3E}">
        <p14:creationId xmlns:p14="http://schemas.microsoft.com/office/powerpoint/2010/main" val="356067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3FEC25-7FCF-4FF9-B3A2-F7BC49375E9E}" type="datetimeFigureOut">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3F5396-B8A8-4769-8539-347D2E2B287E}" type="slidenum">
              <a:rPr lang="en-US" smtClean="0"/>
              <a:t>‹#›</a:t>
            </a:fld>
            <a:endParaRPr lang="en-US" dirty="0"/>
          </a:p>
        </p:txBody>
      </p:sp>
    </p:spTree>
    <p:extLst>
      <p:ext uri="{BB962C8B-B14F-4D97-AF65-F5344CB8AC3E}">
        <p14:creationId xmlns:p14="http://schemas.microsoft.com/office/powerpoint/2010/main" val="1816430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FEC25-7FCF-4FF9-B3A2-F7BC49375E9E}"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F5396-B8A8-4769-8539-347D2E2B287E}" type="slidenum">
              <a:rPr lang="en-US" smtClean="0"/>
              <a:t>‹#›</a:t>
            </a:fld>
            <a:endParaRPr lang="en-US" dirty="0"/>
          </a:p>
        </p:txBody>
      </p:sp>
    </p:spTree>
    <p:extLst>
      <p:ext uri="{BB962C8B-B14F-4D97-AF65-F5344CB8AC3E}">
        <p14:creationId xmlns:p14="http://schemas.microsoft.com/office/powerpoint/2010/main" val="1699233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FEC25-7FCF-4FF9-B3A2-F7BC49375E9E}"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F5396-B8A8-4769-8539-347D2E2B287E}" type="slidenum">
              <a:rPr lang="en-US" smtClean="0"/>
              <a:t>‹#›</a:t>
            </a:fld>
            <a:endParaRPr lang="en-US" dirty="0"/>
          </a:p>
        </p:txBody>
      </p:sp>
    </p:spTree>
    <p:extLst>
      <p:ext uri="{BB962C8B-B14F-4D97-AF65-F5344CB8AC3E}">
        <p14:creationId xmlns:p14="http://schemas.microsoft.com/office/powerpoint/2010/main" val="36395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4696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746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884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157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430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1441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4/14/2023</a:t>
            </a:fld>
            <a:endParaRPr lang="en-US" dirty="0"/>
          </a:p>
        </p:txBody>
      </p:sp>
    </p:spTree>
    <p:extLst>
      <p:ext uri="{BB962C8B-B14F-4D97-AF65-F5344CB8AC3E}">
        <p14:creationId xmlns:p14="http://schemas.microsoft.com/office/powerpoint/2010/main" val="3261521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4497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FEC25-7FCF-4FF9-B3A2-F7BC49375E9E}" type="datetimeFigureOut">
              <a:rPr lang="en-US" smtClean="0"/>
              <a:t>4/14/2023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F5396-B8A8-4769-8539-347D2E2B287E}" type="slidenum">
              <a:rPr lang="en-US" smtClean="0"/>
              <a:t>‹#›</a:t>
            </a:fld>
            <a:endParaRPr lang="en-US" dirty="0"/>
          </a:p>
        </p:txBody>
      </p:sp>
    </p:spTree>
    <p:extLst>
      <p:ext uri="{BB962C8B-B14F-4D97-AF65-F5344CB8AC3E}">
        <p14:creationId xmlns:p14="http://schemas.microsoft.com/office/powerpoint/2010/main" val="40253667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spn.go.com/mlb/attendance" TargetMode="External"/><Relationship Id="rId2" Type="http://schemas.openxmlformats.org/officeDocument/2006/relationships/hyperlink" Target="http://espn.go.com/nba/attendance"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mlb.com/cardinal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washingtonpost.com/news/business/wp/2015/04/13/how-21-year-old-jordan-spieth-became-under-armours-hero-and-nikes-nightmare/"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manofmany.com/entertainment/sport/athlete-endorsement-deal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iframe%20width=%22420%22%20height=%22315%22%20src=%22https:/www.youtube.com/embed/ZTFJocQBLyE%22%20frameborder=%220%22%20allowfullscreen%3e%3c/iframe" TargetMode="External"/><Relationship Id="rId2" Type="http://schemas.openxmlformats.org/officeDocument/2006/relationships/slideLayout" Target="../slideLayouts/slideLayout2.xml"/><Relationship Id="rId1" Type="http://schemas.openxmlformats.org/officeDocument/2006/relationships/video" Target="https://www.youtube.com/embed/mBS0OWGUidc?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867242"/>
            <a:ext cx="7766936" cy="1646302"/>
          </a:xfrm>
        </p:spPr>
        <p:txBody>
          <a:bodyPr/>
          <a:lstStyle/>
          <a:p>
            <a:r>
              <a:rPr lang="en-US" dirty="0"/>
              <a:t>Sports &amp; Entertainment Marketing</a:t>
            </a:r>
          </a:p>
        </p:txBody>
      </p:sp>
      <p:sp>
        <p:nvSpPr>
          <p:cNvPr id="3" name="Subtitle 2"/>
          <p:cNvSpPr>
            <a:spLocks noGrp="1"/>
          </p:cNvSpPr>
          <p:nvPr>
            <p:ph type="subTitle" idx="1"/>
          </p:nvPr>
        </p:nvSpPr>
        <p:spPr>
          <a:xfrm>
            <a:off x="1507067" y="4384087"/>
            <a:ext cx="7766936" cy="1096899"/>
          </a:xfrm>
        </p:spPr>
        <p:txBody>
          <a:bodyPr/>
          <a:lstStyle/>
          <a:p>
            <a:r>
              <a:rPr lang="en-US" dirty="0"/>
              <a:t>Management</a:t>
            </a:r>
          </a:p>
          <a:p>
            <a:r>
              <a:rPr lang="en-US" dirty="0"/>
              <a:t>Minot High School</a:t>
            </a:r>
          </a:p>
        </p:txBody>
      </p:sp>
      <p:pic>
        <p:nvPicPr>
          <p:cNvPr id="1028" name="Picture 4" descr="http://75thforcesupport.com/images/ball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297" y="381513"/>
            <a:ext cx="3278840" cy="22708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70ic9RZ7vke1biB0WLPjzpZgxA3e8nUsoY8Sd7yni1R5I8L1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719" y="4373695"/>
            <a:ext cx="2919997" cy="20747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45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F303BEE-559F-48C2-9460-B5F84D12B437}"/>
              </a:ext>
            </a:extLst>
          </p:cNvPr>
          <p:cNvSpPr>
            <a:spLocks noGrp="1"/>
          </p:cNvSpPr>
          <p:nvPr>
            <p:ph type="title"/>
          </p:nvPr>
        </p:nvSpPr>
        <p:spPr>
          <a:xfrm>
            <a:off x="646645" y="97177"/>
            <a:ext cx="4203045" cy="1375608"/>
          </a:xfrm>
        </p:spPr>
        <p:txBody>
          <a:bodyPr anchor="ctr">
            <a:normAutofit/>
          </a:bodyPr>
          <a:lstStyle/>
          <a:p>
            <a:r>
              <a:rPr lang="en-US" dirty="0">
                <a:solidFill>
                  <a:schemeClr val="bg1"/>
                </a:solidFill>
              </a:rPr>
              <a:t>Fun Facts</a:t>
            </a:r>
          </a:p>
        </p:txBody>
      </p:sp>
      <p:sp>
        <p:nvSpPr>
          <p:cNvPr id="3" name="Content Placeholder 2">
            <a:extLst>
              <a:ext uri="{FF2B5EF4-FFF2-40B4-BE49-F238E27FC236}">
                <a16:creationId xmlns:a16="http://schemas.microsoft.com/office/drawing/2014/main" id="{4BFAF358-7735-452C-B6DB-387ACEBFF50F}"/>
              </a:ext>
            </a:extLst>
          </p:cNvPr>
          <p:cNvSpPr>
            <a:spLocks noGrp="1"/>
          </p:cNvSpPr>
          <p:nvPr>
            <p:ph idx="1"/>
          </p:nvPr>
        </p:nvSpPr>
        <p:spPr>
          <a:xfrm>
            <a:off x="445770" y="1429160"/>
            <a:ext cx="3973943" cy="3440110"/>
          </a:xfrm>
        </p:spPr>
        <p:txBody>
          <a:bodyPr>
            <a:noAutofit/>
          </a:bodyPr>
          <a:lstStyle/>
          <a:p>
            <a:pPr marL="639763" lvl="1" eaLnBrk="1" hangingPunct="1">
              <a:lnSpc>
                <a:spcPct val="90000"/>
              </a:lnSpc>
            </a:pPr>
            <a:r>
              <a:rPr lang="en-US" altLang="en-US" sz="2400" dirty="0">
                <a:solidFill>
                  <a:schemeClr val="bg1"/>
                </a:solidFill>
              </a:rPr>
              <a:t>Generates an average of </a:t>
            </a:r>
            <a:r>
              <a:rPr lang="en-US" altLang="en-US" sz="2400" b="1" dirty="0">
                <a:solidFill>
                  <a:schemeClr val="bg1"/>
                </a:solidFill>
              </a:rPr>
              <a:t>$400 billion </a:t>
            </a:r>
            <a:r>
              <a:rPr lang="en-US" altLang="en-US" sz="2400" dirty="0">
                <a:solidFill>
                  <a:schemeClr val="bg1"/>
                </a:solidFill>
              </a:rPr>
              <a:t>in annual revenue.</a:t>
            </a:r>
          </a:p>
          <a:p>
            <a:pPr marL="639763" lvl="1" eaLnBrk="1" hangingPunct="1">
              <a:lnSpc>
                <a:spcPct val="90000"/>
              </a:lnSpc>
            </a:pPr>
            <a:r>
              <a:rPr lang="en-US" altLang="en-US" sz="2400" dirty="0">
                <a:solidFill>
                  <a:schemeClr val="bg1"/>
                </a:solidFill>
              </a:rPr>
              <a:t>64% of Americans watch NFL football</a:t>
            </a:r>
          </a:p>
          <a:p>
            <a:pPr marL="639763" lvl="1" eaLnBrk="1" hangingPunct="1">
              <a:lnSpc>
                <a:spcPct val="90000"/>
              </a:lnSpc>
            </a:pPr>
            <a:r>
              <a:rPr lang="en-US" altLang="en-US" sz="2400" dirty="0">
                <a:solidFill>
                  <a:schemeClr val="bg1"/>
                </a:solidFill>
              </a:rPr>
              <a:t>The NFL  has </a:t>
            </a:r>
            <a:r>
              <a:rPr lang="en-US" altLang="en-US" sz="2400" b="1" dirty="0">
                <a:solidFill>
                  <a:schemeClr val="bg1"/>
                </a:solidFill>
              </a:rPr>
              <a:t>$20.4 billion </a:t>
            </a:r>
            <a:r>
              <a:rPr lang="en-US" altLang="en-US" sz="2400" dirty="0">
                <a:solidFill>
                  <a:schemeClr val="bg1"/>
                </a:solidFill>
              </a:rPr>
              <a:t>in television deals with CBS, FOX, ABC, and ESPN</a:t>
            </a:r>
          </a:p>
          <a:p>
            <a:pPr marL="639763" lvl="1" eaLnBrk="1" hangingPunct="1">
              <a:lnSpc>
                <a:spcPct val="90000"/>
              </a:lnSpc>
            </a:pPr>
            <a:r>
              <a:rPr lang="en-US" altLang="en-US" sz="2400" dirty="0">
                <a:solidFill>
                  <a:schemeClr val="bg1"/>
                </a:solidFill>
              </a:rPr>
              <a:t>18,000 average </a:t>
            </a:r>
            <a:r>
              <a:rPr lang="en-US" altLang="en-US" sz="2400" dirty="0">
                <a:solidFill>
                  <a:schemeClr val="bg1"/>
                </a:solidFill>
                <a:hlinkClick r:id="rId2"/>
              </a:rPr>
              <a:t>NBA</a:t>
            </a:r>
            <a:r>
              <a:rPr lang="en-US" altLang="en-US" sz="2400" dirty="0">
                <a:solidFill>
                  <a:schemeClr val="bg1"/>
                </a:solidFill>
              </a:rPr>
              <a:t> attendance game </a:t>
            </a:r>
          </a:p>
          <a:p>
            <a:pPr marL="639763" lvl="1" eaLnBrk="1" hangingPunct="1">
              <a:lnSpc>
                <a:spcPct val="90000"/>
              </a:lnSpc>
            </a:pPr>
            <a:r>
              <a:rPr lang="en-US" altLang="en-US" sz="2400" dirty="0">
                <a:solidFill>
                  <a:schemeClr val="bg1"/>
                </a:solidFill>
              </a:rPr>
              <a:t>Over 73 million people attended </a:t>
            </a:r>
            <a:r>
              <a:rPr lang="en-US" altLang="en-US" sz="2400" dirty="0">
                <a:solidFill>
                  <a:schemeClr val="bg1"/>
                </a:solidFill>
                <a:hlinkClick r:id="rId3"/>
              </a:rPr>
              <a:t>MLB</a:t>
            </a:r>
            <a:r>
              <a:rPr lang="en-US" altLang="en-US" sz="2400" dirty="0">
                <a:solidFill>
                  <a:schemeClr val="bg1"/>
                </a:solidFill>
              </a:rPr>
              <a:t> games</a:t>
            </a:r>
            <a:endParaRPr lang="en-US" sz="2400" dirty="0">
              <a:solidFill>
                <a:schemeClr val="bg1"/>
              </a:solidFill>
            </a:endParaRPr>
          </a:p>
        </p:txBody>
      </p:sp>
      <p:pic>
        <p:nvPicPr>
          <p:cNvPr id="6146" name="Picture 2" descr="Sports Marketing in the Digital Era">
            <a:extLst>
              <a:ext uri="{FF2B5EF4-FFF2-40B4-BE49-F238E27FC236}">
                <a16:creationId xmlns:a16="http://schemas.microsoft.com/office/drawing/2014/main" id="{4306589E-F349-4339-9936-AFE86B5943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1" y="2136867"/>
            <a:ext cx="5143500" cy="2571750"/>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742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537292" y="-296832"/>
            <a:ext cx="5511322" cy="2227730"/>
          </a:xfrm>
        </p:spPr>
        <p:txBody>
          <a:bodyPr anchor="ctr">
            <a:normAutofit/>
          </a:bodyPr>
          <a:lstStyle/>
          <a:p>
            <a:r>
              <a:rPr lang="en-US" sz="3600" dirty="0">
                <a:solidFill>
                  <a:srgbClr val="FFFFFF"/>
                </a:solidFill>
              </a:rPr>
              <a:t>Entertainment Marketing</a:t>
            </a:r>
          </a:p>
        </p:txBody>
      </p:sp>
      <p:pic>
        <p:nvPicPr>
          <p:cNvPr id="7170" name="Picture 2" descr="Entertainment Marketing In 3d Words And Stars Shooting Out Of.. Stock  Photo, Picture And Royalty Free Image. Image 38725131.">
            <a:extLst>
              <a:ext uri="{FF2B5EF4-FFF2-40B4-BE49-F238E27FC236}">
                <a16:creationId xmlns:a16="http://schemas.microsoft.com/office/drawing/2014/main" id="{03F4809A-2CCD-4878-88E9-80B792E8E4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740342"/>
            <a:ext cx="3856774" cy="34662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p:cNvSpPr>
            <a:spLocks noGrp="1"/>
          </p:cNvSpPr>
          <p:nvPr>
            <p:ph idx="1"/>
          </p:nvPr>
        </p:nvSpPr>
        <p:spPr>
          <a:xfrm>
            <a:off x="6832528" y="1389031"/>
            <a:ext cx="4512988" cy="3317938"/>
          </a:xfrm>
        </p:spPr>
        <p:txBody>
          <a:bodyPr anchor="t">
            <a:noAutofit/>
          </a:bodyPr>
          <a:lstStyle/>
          <a:p>
            <a:pPr>
              <a:lnSpc>
                <a:spcPct val="90000"/>
              </a:lnSpc>
              <a:buClr>
                <a:srgbClr val="FF0000"/>
              </a:buClr>
            </a:pPr>
            <a:r>
              <a:rPr lang="en-US" sz="2400" dirty="0">
                <a:solidFill>
                  <a:srgbClr val="FFFFFF"/>
                </a:solidFill>
              </a:rPr>
              <a:t>Entertainment = whatever people are willing to spend their money and spare time viewing rather than participating in</a:t>
            </a:r>
          </a:p>
          <a:p>
            <a:pPr>
              <a:lnSpc>
                <a:spcPct val="90000"/>
              </a:lnSpc>
              <a:buClr>
                <a:srgbClr val="FF0000"/>
              </a:buClr>
            </a:pPr>
            <a:r>
              <a:rPr lang="en-US" sz="2400" dirty="0">
                <a:solidFill>
                  <a:srgbClr val="FFFFFF"/>
                </a:solidFill>
              </a:rPr>
              <a:t>Entertainment is viewed in person, in broadcast or recorded form</a:t>
            </a:r>
          </a:p>
          <a:p>
            <a:pPr lvl="1">
              <a:lnSpc>
                <a:spcPct val="90000"/>
              </a:lnSpc>
              <a:buClr>
                <a:srgbClr val="FF0000"/>
              </a:buClr>
            </a:pPr>
            <a:r>
              <a:rPr lang="en-US" sz="2400" dirty="0">
                <a:solidFill>
                  <a:srgbClr val="FFFFFF"/>
                </a:solidFill>
              </a:rPr>
              <a:t>Movies, theater, </a:t>
            </a:r>
            <a:br>
              <a:rPr lang="en-US" sz="2400" dirty="0">
                <a:solidFill>
                  <a:srgbClr val="FFFFFF"/>
                </a:solidFill>
              </a:rPr>
            </a:br>
            <a:r>
              <a:rPr lang="en-US" sz="2400" dirty="0">
                <a:solidFill>
                  <a:srgbClr val="FFFFFF"/>
                </a:solidFill>
              </a:rPr>
              <a:t>music concerts, amusement parks, circus and so forth</a:t>
            </a:r>
          </a:p>
          <a:p>
            <a:pPr>
              <a:lnSpc>
                <a:spcPct val="90000"/>
              </a:lnSpc>
              <a:buClr>
                <a:srgbClr val="FF0000"/>
              </a:buClr>
            </a:pPr>
            <a:r>
              <a:rPr lang="en-US" sz="2800" dirty="0">
                <a:solidFill>
                  <a:srgbClr val="FFFFFF"/>
                </a:solidFill>
              </a:rPr>
              <a:t>Estimated 678 billion U.S. dollars in 2018</a:t>
            </a:r>
          </a:p>
        </p:txBody>
      </p:sp>
    </p:spTree>
    <p:extLst>
      <p:ext uri="{BB962C8B-B14F-4D97-AF65-F5344CB8AC3E}">
        <p14:creationId xmlns:p14="http://schemas.microsoft.com/office/powerpoint/2010/main" val="118535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Chapter 1 What Is Sports and Entertainment Marketing">
            <a:extLst>
              <a:ext uri="{FF2B5EF4-FFF2-40B4-BE49-F238E27FC236}">
                <a16:creationId xmlns:a16="http://schemas.microsoft.com/office/drawing/2014/main" id="{F7858D90-8B4F-4C3B-99C9-ED007E0870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6" r="11586"/>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3" y="609600"/>
            <a:ext cx="3851123" cy="1320800"/>
          </a:xfrm>
        </p:spPr>
        <p:txBody>
          <a:bodyPr>
            <a:normAutofit/>
          </a:bodyPr>
          <a:lstStyle/>
          <a:p>
            <a:pPr>
              <a:lnSpc>
                <a:spcPct val="90000"/>
              </a:lnSpc>
            </a:pPr>
            <a:r>
              <a:rPr lang="en-US" sz="3700"/>
              <a:t>Sport Marketing Industry Value</a:t>
            </a:r>
          </a:p>
        </p:txBody>
      </p:sp>
      <p:sp>
        <p:nvSpPr>
          <p:cNvPr id="3" name="Content Placeholder 2"/>
          <p:cNvSpPr>
            <a:spLocks noGrp="1"/>
          </p:cNvSpPr>
          <p:nvPr>
            <p:ph idx="1"/>
          </p:nvPr>
        </p:nvSpPr>
        <p:spPr>
          <a:xfrm>
            <a:off x="677334" y="2160589"/>
            <a:ext cx="4089400" cy="4173304"/>
          </a:xfrm>
        </p:spPr>
        <p:txBody>
          <a:bodyPr>
            <a:normAutofit fontScale="85000" lnSpcReduction="20000"/>
          </a:bodyPr>
          <a:lstStyle/>
          <a:p>
            <a:pPr>
              <a:lnSpc>
                <a:spcPct val="90000"/>
              </a:lnSpc>
            </a:pPr>
            <a:r>
              <a:rPr lang="en-US" sz="3300" dirty="0"/>
              <a:t>The sporting market has a sales value of approximately $488 billion </a:t>
            </a:r>
          </a:p>
          <a:p>
            <a:pPr lvl="1">
              <a:lnSpc>
                <a:spcPct val="90000"/>
              </a:lnSpc>
            </a:pPr>
            <a:r>
              <a:rPr lang="en-US" sz="2900" dirty="0"/>
              <a:t>This amount is growing annually by 20%</a:t>
            </a:r>
          </a:p>
          <a:p>
            <a:pPr>
              <a:lnSpc>
                <a:spcPct val="90000"/>
              </a:lnSpc>
            </a:pPr>
            <a:r>
              <a:rPr lang="en-US" sz="3300" dirty="0"/>
              <a:t>Entertainment:</a:t>
            </a:r>
            <a:br>
              <a:rPr lang="en-US" sz="3300" dirty="0"/>
            </a:br>
            <a:r>
              <a:rPr lang="en-US" sz="3300" dirty="0"/>
              <a:t>Estimated 678 billion U.S. dollars in 2018</a:t>
            </a:r>
          </a:p>
          <a:p>
            <a:pPr lvl="1">
              <a:lnSpc>
                <a:spcPct val="90000"/>
              </a:lnSpc>
            </a:pPr>
            <a:r>
              <a:rPr lang="en-US" sz="2900" dirty="0"/>
              <a:t>Annual growth continues</a:t>
            </a:r>
          </a:p>
          <a:p>
            <a:pPr>
              <a:lnSpc>
                <a:spcPct val="90000"/>
              </a:lnSpc>
            </a:pPr>
            <a:endParaRPr lang="en-US" sz="3300" dirty="0"/>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58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72308"/>
            <a:ext cx="5220430" cy="4689552"/>
          </a:xfrm>
        </p:spPr>
        <p:txBody>
          <a:bodyPr>
            <a:normAutofit/>
          </a:bodyPr>
          <a:lstStyle/>
          <a:p>
            <a:pPr>
              <a:lnSpc>
                <a:spcPct val="90000"/>
              </a:lnSpc>
            </a:pPr>
            <a:r>
              <a:rPr lang="en-US" sz="2800" dirty="0"/>
              <a:t>When marketing Sports &amp; Entertainment products, businesses need to create a successful mix of:</a:t>
            </a:r>
          </a:p>
          <a:p>
            <a:pPr lvl="1">
              <a:lnSpc>
                <a:spcPct val="90000"/>
              </a:lnSpc>
            </a:pPr>
            <a:r>
              <a:rPr lang="en-US" sz="2800" dirty="0"/>
              <a:t>The right </a:t>
            </a:r>
            <a:r>
              <a:rPr lang="en-US" sz="2800" b="1" dirty="0"/>
              <a:t>PRODUCT</a:t>
            </a:r>
          </a:p>
          <a:p>
            <a:pPr lvl="1">
              <a:lnSpc>
                <a:spcPct val="90000"/>
              </a:lnSpc>
            </a:pPr>
            <a:r>
              <a:rPr lang="en-US" sz="2800" dirty="0"/>
              <a:t>Sold at the right </a:t>
            </a:r>
            <a:r>
              <a:rPr lang="en-US" sz="2800" b="1" dirty="0"/>
              <a:t>PRICE</a:t>
            </a:r>
          </a:p>
          <a:p>
            <a:pPr lvl="1">
              <a:lnSpc>
                <a:spcPct val="90000"/>
              </a:lnSpc>
            </a:pPr>
            <a:r>
              <a:rPr lang="en-US" sz="2800" dirty="0"/>
              <a:t>In the right </a:t>
            </a:r>
            <a:r>
              <a:rPr lang="en-US" sz="2800" b="1" dirty="0"/>
              <a:t>PLACE</a:t>
            </a:r>
          </a:p>
          <a:p>
            <a:pPr lvl="1">
              <a:lnSpc>
                <a:spcPct val="90000"/>
              </a:lnSpc>
            </a:pPr>
            <a:r>
              <a:rPr lang="en-US" sz="2800" dirty="0"/>
              <a:t>Using the most suitable </a:t>
            </a:r>
            <a:r>
              <a:rPr lang="en-US" sz="2800" b="1" dirty="0"/>
              <a:t>PROMOTION</a:t>
            </a:r>
          </a:p>
        </p:txBody>
      </p:sp>
      <p:pic>
        <p:nvPicPr>
          <p:cNvPr id="9218" name="Picture 2" descr="Marketing Mix or 4 p's of marketing - Product marketing-mix">
            <a:extLst>
              <a:ext uri="{FF2B5EF4-FFF2-40B4-BE49-F238E27FC236}">
                <a16:creationId xmlns:a16="http://schemas.microsoft.com/office/drawing/2014/main" id="{9932B1B4-7037-41CC-B34C-C3AF9F9B22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578365"/>
            <a:ext cx="5562018" cy="370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5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Mix</a:t>
            </a:r>
          </a:p>
        </p:txBody>
      </p:sp>
      <p:sp>
        <p:nvSpPr>
          <p:cNvPr id="3" name="Content Placeholder 2"/>
          <p:cNvSpPr>
            <a:spLocks noGrp="1"/>
          </p:cNvSpPr>
          <p:nvPr>
            <p:ph idx="1"/>
          </p:nvPr>
        </p:nvSpPr>
        <p:spPr>
          <a:xfrm>
            <a:off x="677334" y="1587712"/>
            <a:ext cx="8596668" cy="3880773"/>
          </a:xfrm>
        </p:spPr>
        <p:txBody>
          <a:bodyPr>
            <a:normAutofit/>
          </a:bodyPr>
          <a:lstStyle/>
          <a:p>
            <a:pPr marL="0" indent="0" algn="ctr">
              <a:buNone/>
            </a:pPr>
            <a:endParaRPr lang="en-US" dirty="0"/>
          </a:p>
          <a:p>
            <a:pPr marL="0" indent="0" algn="ctr">
              <a:buNone/>
            </a:pPr>
            <a:r>
              <a:rPr lang="en-US" dirty="0"/>
              <a:t>When developing plans for sports and entertainment, marketers must consider the marketing mix!</a:t>
            </a:r>
          </a:p>
          <a:p>
            <a:pPr marL="0" indent="0" algn="ctr">
              <a:buNone/>
            </a:pPr>
            <a:endParaRPr lang="en-US" dirty="0"/>
          </a:p>
          <a:p>
            <a:pPr marL="0" indent="0" algn="ctr">
              <a:buNone/>
            </a:pPr>
            <a:endParaRPr lang="en-US" dirty="0"/>
          </a:p>
          <a:p>
            <a:pPr marL="457200" lvl="1" indent="0">
              <a:buNone/>
            </a:pPr>
            <a:endParaRPr lang="en-US" dirty="0"/>
          </a:p>
        </p:txBody>
      </p:sp>
    </p:spTree>
    <p:extLst>
      <p:ext uri="{BB962C8B-B14F-4D97-AF65-F5344CB8AC3E}">
        <p14:creationId xmlns:p14="http://schemas.microsoft.com/office/powerpoint/2010/main" val="152535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Product</a:t>
            </a:r>
          </a:p>
        </p:txBody>
      </p:sp>
      <p:sp>
        <p:nvSpPr>
          <p:cNvPr id="3" name="Content Placeholder 2"/>
          <p:cNvSpPr>
            <a:spLocks noGrp="1"/>
          </p:cNvSpPr>
          <p:nvPr>
            <p:ph idx="1"/>
          </p:nvPr>
        </p:nvSpPr>
        <p:spPr>
          <a:xfrm>
            <a:off x="677334" y="1533572"/>
            <a:ext cx="8596668" cy="4697411"/>
          </a:xfrm>
        </p:spPr>
        <p:txBody>
          <a:bodyPr>
            <a:normAutofit fontScale="85000" lnSpcReduction="20000"/>
          </a:bodyPr>
          <a:lstStyle/>
          <a:p>
            <a:pPr lvl="1"/>
            <a:r>
              <a:rPr lang="en-US" dirty="0"/>
              <a:t>Definition:  What you are selling</a:t>
            </a:r>
          </a:p>
          <a:p>
            <a:pPr lvl="1"/>
            <a:r>
              <a:rPr lang="en-US" dirty="0"/>
              <a:t>Key components:  The brand name, the various products offered under the brand, packaging and any enhancements</a:t>
            </a:r>
          </a:p>
          <a:p>
            <a:pPr lvl="1"/>
            <a:r>
              <a:rPr lang="en-US" u="sng" dirty="0"/>
              <a:t>Core product:</a:t>
            </a:r>
            <a:r>
              <a:rPr lang="en-US" dirty="0"/>
              <a:t> main product (the event)</a:t>
            </a:r>
          </a:p>
          <a:p>
            <a:pPr lvl="2"/>
            <a:r>
              <a:rPr lang="en-US" dirty="0"/>
              <a:t>What is the main product in Sports &amp; Entertainment?</a:t>
            </a:r>
          </a:p>
          <a:p>
            <a:pPr lvl="3"/>
            <a:r>
              <a:rPr lang="en-US" dirty="0"/>
              <a:t>The Event and the ticket for admission to get in</a:t>
            </a:r>
          </a:p>
          <a:p>
            <a:pPr lvl="2"/>
            <a:r>
              <a:rPr lang="en-US" dirty="0"/>
              <a:t>Enhancements:  features added to the basic product to satisfy additional needs.  </a:t>
            </a:r>
            <a:r>
              <a:rPr lang="en-US" dirty="0" err="1"/>
              <a:t>ie</a:t>
            </a:r>
            <a:r>
              <a:rPr lang="en-US" dirty="0"/>
              <a:t> special seating areas, VIP packages, tiered pricing etc.</a:t>
            </a:r>
          </a:p>
          <a:p>
            <a:pPr lvl="1"/>
            <a:r>
              <a:rPr lang="en-US" u="sng" dirty="0"/>
              <a:t>Ancillary product:</a:t>
            </a:r>
            <a:r>
              <a:rPr lang="en-US" dirty="0"/>
              <a:t> product related to or created from the core product </a:t>
            </a:r>
            <a:endParaRPr lang="en-US" u="sng" dirty="0"/>
          </a:p>
        </p:txBody>
      </p:sp>
    </p:spTree>
    <p:extLst>
      <p:ext uri="{BB962C8B-B14F-4D97-AF65-F5344CB8AC3E}">
        <p14:creationId xmlns:p14="http://schemas.microsoft.com/office/powerpoint/2010/main" val="248097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product </a:t>
            </a:r>
          </a:p>
        </p:txBody>
      </p:sp>
      <p:pic>
        <p:nvPicPr>
          <p:cNvPr id="3076" name="Picture 4" descr="http://www.gazettenet.com/csp/mediapool/sites/dt.common.streams.StreamServer.cls?STREAMOID=P0tZ8IwVgHLndVdfBzvpOs$daE2N3K4ZzOUsqbU5sYtXl5rIFCGHkh$_6NtCAHAbWCsjLu883Ygn4B49Lvm9bPe2QeMKQdVeZmXF$9l$4uCZ8QDXhaHEp3rvzXRJFdy0KqPHLoMevcTLo3h8xh70Y6N_U_CryOsw6FTOdKL_jpQ-&amp;CONTENTTYPE=ima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77" y="871046"/>
            <a:ext cx="3820652" cy="27797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ountrymusictattletale.com/wp-content/uploads/2009/02/kenny-chesney-fo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777" y="3893917"/>
            <a:ext cx="3820652" cy="2674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2.gstatic.com/images?q=tbn:ANd9GcQdSMxJMX-uISTE2WnxFvRMLMpKUlE_MLVmlYh2ZF17N2NqbxOBwQ:www.freedesign4.me/wp-content/gallery/posters/free-movie-film-poster-harry-potter-phoeni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1367797"/>
            <a:ext cx="3509076" cy="520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380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Ancillary product </a:t>
            </a:r>
          </a:p>
        </p:txBody>
      </p:sp>
      <p:pic>
        <p:nvPicPr>
          <p:cNvPr id="4098" name="Picture 2" descr="http://images2.fanpop.com/image/photos/13600000/Hp-Theme-Park-the-wizarding-world-of-harry-potter-13691411-600-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960" y="1643962"/>
            <a:ext cx="4614727" cy="34610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jestic St. Louis Cardinals Cooperstown Collection Throwback Replica Jersey -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201" y="1495692"/>
            <a:ext cx="2745801" cy="274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799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dirty="0"/>
              <a:t>From Forest Gump Movie</a:t>
            </a:r>
          </a:p>
        </p:txBody>
      </p:sp>
      <p:pic>
        <p:nvPicPr>
          <p:cNvPr id="10246" name="Picture 6" descr="Unified Goods">
            <a:extLst>
              <a:ext uri="{FF2B5EF4-FFF2-40B4-BE49-F238E27FC236}">
                <a16:creationId xmlns:a16="http://schemas.microsoft.com/office/drawing/2014/main" id="{841AA206-F101-407D-98B7-51E2F0EF86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67738" y="1762004"/>
            <a:ext cx="1826550" cy="1826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38356" y="1762004"/>
            <a:ext cx="2944638" cy="3880773"/>
          </a:xfrm>
        </p:spPr>
        <p:txBody>
          <a:bodyPr>
            <a:noAutofit/>
          </a:bodyPr>
          <a:lstStyle/>
          <a:p>
            <a:r>
              <a:rPr lang="en-US" sz="2800" dirty="0"/>
              <a:t>What was the core product?</a:t>
            </a:r>
          </a:p>
          <a:p>
            <a:r>
              <a:rPr lang="en-US" sz="2800" dirty="0"/>
              <a:t>What is the Ancillary Products?</a:t>
            </a:r>
          </a:p>
        </p:txBody>
      </p:sp>
      <p:pic>
        <p:nvPicPr>
          <p:cNvPr id="10242" name="Picture 2" descr="Top 40 Product Placements of all time: 20-11 - Brands &amp; Films">
            <a:extLst>
              <a:ext uri="{FF2B5EF4-FFF2-40B4-BE49-F238E27FC236}">
                <a16:creationId xmlns:a16="http://schemas.microsoft.com/office/drawing/2014/main" id="{37DCC5FA-0B84-45C7-9FD9-060FA946A7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22092" y="3816227"/>
            <a:ext cx="2438538" cy="18265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Forrest Gump - Trailer - YouTube">
            <a:extLst>
              <a:ext uri="{FF2B5EF4-FFF2-40B4-BE49-F238E27FC236}">
                <a16:creationId xmlns:a16="http://schemas.microsoft.com/office/drawing/2014/main" id="{653D1BCA-F8ED-4BA9-A696-FB859094C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062" y="1360895"/>
            <a:ext cx="3367008" cy="485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9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48"/>
                                        </p:tgtEl>
                                        <p:attrNameLst>
                                          <p:attrName>style.visibility</p:attrName>
                                        </p:attrNameLst>
                                      </p:cBhvr>
                                      <p:to>
                                        <p:strVal val="visible"/>
                                      </p:to>
                                    </p:set>
                                    <p:animEffect transition="in" filter="circle(in)">
                                      <p:cBhvr>
                                        <p:cTn id="14" dur="2000"/>
                                        <p:tgtEl>
                                          <p:spTgt spid="1024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circle(in)">
                                      <p:cBhvr>
                                        <p:cTn id="26" dur="2000"/>
                                        <p:tgtEl>
                                          <p:spTgt spid="10242"/>
                                        </p:tgtEl>
                                      </p:cBhvr>
                                    </p:animEffect>
                                  </p:childTnLst>
                                </p:cTn>
                              </p:par>
                              <p:par>
                                <p:cTn id="27" presetID="6" presetClass="entr" presetSubtype="16" fill="hold" nodeType="withEffect">
                                  <p:stCondLst>
                                    <p:cond delay="0"/>
                                  </p:stCondLst>
                                  <p:childTnLst>
                                    <p:set>
                                      <p:cBhvr>
                                        <p:cTn id="28" dur="1" fill="hold">
                                          <p:stCondLst>
                                            <p:cond delay="0"/>
                                          </p:stCondLst>
                                        </p:cTn>
                                        <p:tgtEl>
                                          <p:spTgt spid="10246"/>
                                        </p:tgtEl>
                                        <p:attrNameLst>
                                          <p:attrName>style.visibility</p:attrName>
                                        </p:attrNameLst>
                                      </p:cBhvr>
                                      <p:to>
                                        <p:strVal val="visible"/>
                                      </p:to>
                                    </p:set>
                                    <p:animEffect transition="in" filter="circle(in)">
                                      <p:cBhvr>
                                        <p:cTn id="29"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269"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70"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271"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581337" y="85615"/>
            <a:ext cx="4512989" cy="783771"/>
          </a:xfrm>
        </p:spPr>
        <p:txBody>
          <a:bodyPr anchor="ctr">
            <a:normAutofit/>
          </a:bodyPr>
          <a:lstStyle/>
          <a:p>
            <a:r>
              <a:rPr lang="en-US" dirty="0">
                <a:solidFill>
                  <a:srgbClr val="FFFFFF"/>
                </a:solidFill>
              </a:rPr>
              <a:t>Price</a:t>
            </a:r>
          </a:p>
        </p:txBody>
      </p:sp>
      <p:pic>
        <p:nvPicPr>
          <p:cNvPr id="11266" name="Picture 2" descr="Insights into lysine and vit B5 supply and price shifts">
            <a:extLst>
              <a:ext uri="{FF2B5EF4-FFF2-40B4-BE49-F238E27FC236}">
                <a16:creationId xmlns:a16="http://schemas.microsoft.com/office/drawing/2014/main" id="{4343E18F-4E53-4928-B8AD-6FC8AD46B0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2222417"/>
            <a:ext cx="3856774" cy="2502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30513" y="955002"/>
            <a:ext cx="5641972" cy="5911466"/>
          </a:xfrm>
        </p:spPr>
        <p:txBody>
          <a:bodyPr anchor="t">
            <a:normAutofit lnSpcReduction="10000"/>
          </a:bodyPr>
          <a:lstStyle/>
          <a:p>
            <a:pPr>
              <a:lnSpc>
                <a:spcPct val="90000"/>
              </a:lnSpc>
              <a:buClr>
                <a:srgbClr val="FF0000"/>
              </a:buClr>
            </a:pPr>
            <a:r>
              <a:rPr lang="en-US" sz="2400" dirty="0">
                <a:solidFill>
                  <a:srgbClr val="FFFFFF"/>
                </a:solidFill>
              </a:rPr>
              <a:t>Definition: What sports/entertainment venues charge for products</a:t>
            </a:r>
          </a:p>
          <a:p>
            <a:pPr lvl="1">
              <a:lnSpc>
                <a:spcPct val="90000"/>
              </a:lnSpc>
              <a:buClr>
                <a:srgbClr val="FF0000"/>
              </a:buClr>
            </a:pPr>
            <a:r>
              <a:rPr lang="en-US" sz="2400" dirty="0">
                <a:solidFill>
                  <a:srgbClr val="FFFFFF"/>
                </a:solidFill>
              </a:rPr>
              <a:t>What people will pay is based on:</a:t>
            </a:r>
          </a:p>
          <a:p>
            <a:pPr lvl="2">
              <a:lnSpc>
                <a:spcPct val="90000"/>
              </a:lnSpc>
              <a:buClr>
                <a:srgbClr val="FF0000"/>
              </a:buClr>
            </a:pPr>
            <a:r>
              <a:rPr lang="en-US" sz="2400" dirty="0">
                <a:solidFill>
                  <a:srgbClr val="FFFFFF"/>
                </a:solidFill>
              </a:rPr>
              <a:t>National importance of event</a:t>
            </a:r>
          </a:p>
          <a:p>
            <a:pPr lvl="3">
              <a:lnSpc>
                <a:spcPct val="90000"/>
              </a:lnSpc>
              <a:buClr>
                <a:srgbClr val="FF0000"/>
              </a:buClr>
            </a:pPr>
            <a:r>
              <a:rPr lang="en-US" dirty="0">
                <a:solidFill>
                  <a:srgbClr val="FFFFFF"/>
                </a:solidFill>
              </a:rPr>
              <a:t>Superbowl or Vikings Game?</a:t>
            </a:r>
          </a:p>
          <a:p>
            <a:pPr lvl="2">
              <a:lnSpc>
                <a:spcPct val="90000"/>
              </a:lnSpc>
              <a:buClr>
                <a:srgbClr val="FF0000"/>
              </a:buClr>
            </a:pPr>
            <a:r>
              <a:rPr lang="en-US" sz="2400" dirty="0">
                <a:solidFill>
                  <a:srgbClr val="FFFFFF"/>
                </a:solidFill>
              </a:rPr>
              <a:t>Popularity of actors/athletes? </a:t>
            </a:r>
          </a:p>
          <a:p>
            <a:pPr lvl="3">
              <a:lnSpc>
                <a:spcPct val="90000"/>
              </a:lnSpc>
              <a:buClr>
                <a:srgbClr val="FF0000"/>
              </a:buClr>
            </a:pPr>
            <a:r>
              <a:rPr lang="en-US" sz="2000" dirty="0">
                <a:solidFill>
                  <a:srgbClr val="FFFFFF"/>
                </a:solidFill>
              </a:rPr>
              <a:t>Who would you pay top dollar to see?</a:t>
            </a:r>
          </a:p>
          <a:p>
            <a:pPr lvl="2">
              <a:lnSpc>
                <a:spcPct val="90000"/>
              </a:lnSpc>
              <a:buClr>
                <a:srgbClr val="FF0000"/>
              </a:buClr>
            </a:pPr>
            <a:r>
              <a:rPr lang="en-US" sz="2400" dirty="0">
                <a:solidFill>
                  <a:srgbClr val="FFFFFF"/>
                </a:solidFill>
              </a:rPr>
              <a:t>Rivalry of the contest – Which games for Vikings are more expensive?</a:t>
            </a:r>
          </a:p>
          <a:p>
            <a:pPr lvl="2">
              <a:lnSpc>
                <a:spcPct val="90000"/>
              </a:lnSpc>
              <a:buClr>
                <a:srgbClr val="FF0000"/>
              </a:buClr>
            </a:pPr>
            <a:r>
              <a:rPr lang="en-US" sz="2400" dirty="0">
                <a:solidFill>
                  <a:srgbClr val="FFFFFF"/>
                </a:solidFill>
              </a:rPr>
              <a:t>How successful is the team</a:t>
            </a:r>
          </a:p>
          <a:p>
            <a:pPr lvl="2">
              <a:lnSpc>
                <a:spcPct val="90000"/>
              </a:lnSpc>
              <a:buClr>
                <a:srgbClr val="FF0000"/>
              </a:buClr>
            </a:pPr>
            <a:r>
              <a:rPr lang="en-US" sz="2400" dirty="0">
                <a:solidFill>
                  <a:srgbClr val="FFFFFF"/>
                </a:solidFill>
              </a:rPr>
              <a:t>Bundling of products</a:t>
            </a:r>
          </a:p>
          <a:p>
            <a:pPr lvl="2">
              <a:lnSpc>
                <a:spcPct val="90000"/>
              </a:lnSpc>
              <a:buClr>
                <a:srgbClr val="FF0000"/>
              </a:buClr>
            </a:pPr>
            <a:r>
              <a:rPr lang="en-US" sz="2400" dirty="0">
                <a:solidFill>
                  <a:srgbClr val="FFFFFF"/>
                </a:solidFill>
              </a:rPr>
              <a:t>Where seats are located</a:t>
            </a:r>
          </a:p>
          <a:p>
            <a:pPr lvl="1">
              <a:lnSpc>
                <a:spcPct val="90000"/>
              </a:lnSpc>
              <a:buClr>
                <a:srgbClr val="FF0000"/>
              </a:buClr>
            </a:pPr>
            <a:endParaRPr lang="en-US" sz="700" u="sng" dirty="0">
              <a:solidFill>
                <a:srgbClr val="FFFFFF"/>
              </a:solidFill>
            </a:endParaRPr>
          </a:p>
        </p:txBody>
      </p:sp>
    </p:spTree>
    <p:extLst>
      <p:ext uri="{BB962C8B-B14F-4D97-AF65-F5344CB8AC3E}">
        <p14:creationId xmlns:p14="http://schemas.microsoft.com/office/powerpoint/2010/main" val="263857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arn(inVertical)">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1</a:t>
            </a:r>
          </a:p>
        </p:txBody>
      </p:sp>
      <p:sp>
        <p:nvSpPr>
          <p:cNvPr id="3" name="Subtitle 2"/>
          <p:cNvSpPr>
            <a:spLocks noGrp="1"/>
          </p:cNvSpPr>
          <p:nvPr>
            <p:ph type="subTitle" idx="1"/>
          </p:nvPr>
        </p:nvSpPr>
        <p:spPr/>
        <p:txBody>
          <a:bodyPr/>
          <a:lstStyle/>
          <a:p>
            <a:r>
              <a:rPr lang="en-US" dirty="0"/>
              <a:t>Marketing Basics</a:t>
            </a:r>
          </a:p>
        </p:txBody>
      </p:sp>
    </p:spTree>
    <p:extLst>
      <p:ext uri="{BB962C8B-B14F-4D97-AF65-F5344CB8AC3E}">
        <p14:creationId xmlns:p14="http://schemas.microsoft.com/office/powerpoint/2010/main" val="2308432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Items to consider for Revenue Pricing</a:t>
            </a:r>
          </a:p>
        </p:txBody>
      </p:sp>
      <p:sp>
        <p:nvSpPr>
          <p:cNvPr id="3" name="Content Placeholder 2"/>
          <p:cNvSpPr>
            <a:spLocks noGrp="1"/>
          </p:cNvSpPr>
          <p:nvPr>
            <p:ph idx="1"/>
          </p:nvPr>
        </p:nvSpPr>
        <p:spPr>
          <a:xfrm>
            <a:off x="811149" y="2122030"/>
            <a:ext cx="8596668" cy="4735970"/>
          </a:xfrm>
        </p:spPr>
        <p:txBody>
          <a:bodyPr/>
          <a:lstStyle/>
          <a:p>
            <a:r>
              <a:rPr lang="en-US" dirty="0"/>
              <a:t>Tickets</a:t>
            </a:r>
          </a:p>
          <a:p>
            <a:r>
              <a:rPr lang="en-US" dirty="0"/>
              <a:t>Parking</a:t>
            </a:r>
          </a:p>
          <a:p>
            <a:r>
              <a:rPr lang="en-US" dirty="0"/>
              <a:t>Concessions</a:t>
            </a:r>
          </a:p>
          <a:p>
            <a:r>
              <a:rPr lang="en-US" dirty="0"/>
              <a:t>Selling advertising and sponsorship space</a:t>
            </a:r>
          </a:p>
          <a:p>
            <a:r>
              <a:rPr lang="en-US" dirty="0"/>
              <a:t>Clothing</a:t>
            </a:r>
          </a:p>
          <a:p>
            <a:endParaRPr lang="en-US" dirty="0"/>
          </a:p>
        </p:txBody>
      </p:sp>
    </p:spTree>
    <p:extLst>
      <p:ext uri="{BB962C8B-B14F-4D97-AF65-F5344CB8AC3E}">
        <p14:creationId xmlns:p14="http://schemas.microsoft.com/office/powerpoint/2010/main" val="319154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197" y="120670"/>
            <a:ext cx="8596668" cy="6480852"/>
          </a:xfrm>
        </p:spPr>
        <p:txBody>
          <a:bodyPr>
            <a:normAutofit/>
          </a:bodyPr>
          <a:lstStyle/>
          <a:p>
            <a:r>
              <a:rPr lang="en-US" dirty="0"/>
              <a:t>At an NFL football game, which tickets are more expensive?</a:t>
            </a:r>
          </a:p>
          <a:p>
            <a:pPr lvl="1"/>
            <a:r>
              <a:rPr lang="en-US" dirty="0"/>
              <a:t>Up close to the field, or up high</a:t>
            </a:r>
          </a:p>
          <a:p>
            <a:pPr lvl="1"/>
            <a:r>
              <a:rPr lang="en-US" dirty="0"/>
              <a:t>At a concert?</a:t>
            </a:r>
          </a:p>
          <a:p>
            <a:pPr lvl="1"/>
            <a:r>
              <a:rPr lang="en-US" dirty="0"/>
              <a:t>What about at a race </a:t>
            </a:r>
            <a:br>
              <a:rPr lang="en-US" dirty="0"/>
            </a:br>
            <a:r>
              <a:rPr lang="en-US" dirty="0"/>
              <a:t>track?</a:t>
            </a:r>
          </a:p>
          <a:p>
            <a:pPr lvl="2"/>
            <a:r>
              <a:rPr lang="en-US" dirty="0"/>
              <a:t>Concerts = close to </a:t>
            </a:r>
            <a:r>
              <a:rPr lang="en-US" dirty="0" err="1"/>
              <a:t>stageRace</a:t>
            </a:r>
            <a:r>
              <a:rPr lang="en-US" dirty="0"/>
              <a:t> Track – up high</a:t>
            </a:r>
            <a:br>
              <a:rPr lang="en-US" dirty="0"/>
            </a:br>
            <a:r>
              <a:rPr lang="en-US" dirty="0"/>
              <a:t>to see the entire track</a:t>
            </a:r>
          </a:p>
        </p:txBody>
      </p:sp>
      <p:pic>
        <p:nvPicPr>
          <p:cNvPr id="1028" name="Picture 4" descr="http://www.liberty.edu/media/1912/football/stadiumseats/football-stadiumseats-photo6-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0780" y="2223412"/>
            <a:ext cx="6741220" cy="46345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p.yimg.com/xj/th?id=OIP.Mdd8b127b47c8045553b1bac2a09e1761o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150" y="2943922"/>
            <a:ext cx="6709849" cy="391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1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wipe(down)">
                                      <p:cBhvr>
                                        <p:cTn id="2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79EC-EB98-4E72-A79A-D3858B10973C}"/>
              </a:ext>
            </a:extLst>
          </p:cNvPr>
          <p:cNvSpPr>
            <a:spLocks noGrp="1"/>
          </p:cNvSpPr>
          <p:nvPr>
            <p:ph type="title"/>
          </p:nvPr>
        </p:nvSpPr>
        <p:spPr/>
        <p:txBody>
          <a:bodyPr>
            <a:normAutofit fontScale="90000"/>
          </a:bodyPr>
          <a:lstStyle/>
          <a:p>
            <a:r>
              <a:rPr lang="en-US" dirty="0"/>
              <a:t>Complete Group Assignment Part A</a:t>
            </a:r>
          </a:p>
        </p:txBody>
      </p:sp>
      <p:sp>
        <p:nvSpPr>
          <p:cNvPr id="3" name="Content Placeholder 2">
            <a:extLst>
              <a:ext uri="{FF2B5EF4-FFF2-40B4-BE49-F238E27FC236}">
                <a16:creationId xmlns:a16="http://schemas.microsoft.com/office/drawing/2014/main" id="{44E533A7-6997-4AB6-9155-9FC0AD24D14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7769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it Out</a:t>
            </a:r>
          </a:p>
        </p:txBody>
      </p:sp>
      <p:sp>
        <p:nvSpPr>
          <p:cNvPr id="3" name="Content Placeholder 2"/>
          <p:cNvSpPr>
            <a:spLocks noGrp="1"/>
          </p:cNvSpPr>
          <p:nvPr>
            <p:ph idx="1"/>
          </p:nvPr>
        </p:nvSpPr>
        <p:spPr/>
        <p:txBody>
          <a:bodyPr/>
          <a:lstStyle/>
          <a:p>
            <a:r>
              <a:rPr lang="en-US" dirty="0"/>
              <a:t>Who is the primary competitor of the Cardinals?</a:t>
            </a:r>
          </a:p>
          <a:p>
            <a:pPr lvl="1"/>
            <a:r>
              <a:rPr lang="en-US" dirty="0"/>
              <a:t>Cubs</a:t>
            </a:r>
          </a:p>
          <a:p>
            <a:r>
              <a:rPr lang="en-US" dirty="0"/>
              <a:t>Lets Compare pricing for the Reds and the Cubs</a:t>
            </a:r>
          </a:p>
          <a:p>
            <a:pPr lvl="1"/>
            <a:r>
              <a:rPr lang="en-US" dirty="0">
                <a:hlinkClick r:id="rId2"/>
              </a:rPr>
              <a:t>https://www.mlb.com/cardinals</a:t>
            </a:r>
            <a:endParaRPr lang="en-US" dirty="0"/>
          </a:p>
          <a:p>
            <a:endParaRPr lang="en-US" dirty="0"/>
          </a:p>
        </p:txBody>
      </p:sp>
    </p:spTree>
    <p:extLst>
      <p:ext uri="{BB962C8B-B14F-4D97-AF65-F5344CB8AC3E}">
        <p14:creationId xmlns:p14="http://schemas.microsoft.com/office/powerpoint/2010/main" val="428172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able">
            <a:extLst>
              <a:ext uri="{FF2B5EF4-FFF2-40B4-BE49-F238E27FC236}">
                <a16:creationId xmlns:a16="http://schemas.microsoft.com/office/drawing/2014/main" id="{2A2F8FB3-FAB9-45A8-AD1B-4A6F7A5B18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173531" y="1131994"/>
            <a:ext cx="7846815" cy="45903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746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Marketing Mix Place</a:t>
            </a:r>
          </a:p>
        </p:txBody>
      </p:sp>
      <p:sp>
        <p:nvSpPr>
          <p:cNvPr id="3" name="Content Placeholder 2"/>
          <p:cNvSpPr>
            <a:spLocks noGrp="1"/>
          </p:cNvSpPr>
          <p:nvPr>
            <p:ph idx="1"/>
          </p:nvPr>
        </p:nvSpPr>
        <p:spPr>
          <a:xfrm>
            <a:off x="589198" y="1521611"/>
            <a:ext cx="9645471" cy="5336389"/>
          </a:xfrm>
        </p:spPr>
        <p:txBody>
          <a:bodyPr>
            <a:normAutofit fontScale="92500" lnSpcReduction="20000"/>
          </a:bodyPr>
          <a:lstStyle/>
          <a:p>
            <a:r>
              <a:rPr lang="en-US" dirty="0"/>
              <a:t>Place - Event location and distribution of products</a:t>
            </a:r>
          </a:p>
          <a:p>
            <a:pPr lvl="1"/>
            <a:r>
              <a:rPr lang="en-US" dirty="0"/>
              <a:t>Where Ticket sales occur- direct on site, their website, online at vendors (Ticketmaster etc.) included in hotel packages</a:t>
            </a:r>
          </a:p>
          <a:p>
            <a:pPr lvl="1"/>
            <a:r>
              <a:rPr lang="en-US" dirty="0"/>
              <a:t>Distribution:  download, physical ticket</a:t>
            </a:r>
          </a:p>
          <a:p>
            <a:pPr lvl="1"/>
            <a:r>
              <a:rPr lang="en-US" dirty="0"/>
              <a:t>Auxiliary products: people go online </a:t>
            </a:r>
            <a:br>
              <a:rPr lang="en-US" dirty="0"/>
            </a:br>
            <a:r>
              <a:rPr lang="en-US" dirty="0"/>
              <a:t>after an event to purchase related </a:t>
            </a:r>
            <a:br>
              <a:rPr lang="en-US" dirty="0"/>
            </a:br>
            <a:r>
              <a:rPr lang="en-US" dirty="0"/>
              <a:t>products, booth at events</a:t>
            </a:r>
          </a:p>
          <a:p>
            <a:pPr lvl="1"/>
            <a:r>
              <a:rPr lang="en-US" dirty="0"/>
              <a:t>Bringing in props, stages etc. to make</a:t>
            </a:r>
            <a:br>
              <a:rPr lang="en-US" dirty="0"/>
            </a:br>
            <a:r>
              <a:rPr lang="en-US" dirty="0"/>
              <a:t>the place the image of the event</a:t>
            </a:r>
            <a:br>
              <a:rPr lang="en-US" dirty="0"/>
            </a:br>
            <a:r>
              <a:rPr lang="en-US" dirty="0"/>
              <a:t>ex:  dirt at Daytona </a:t>
            </a:r>
          </a:p>
          <a:p>
            <a:pPr lvl="1"/>
            <a:endParaRPr lang="en-US" dirty="0"/>
          </a:p>
          <a:p>
            <a:pPr lvl="1"/>
            <a:endParaRPr lang="en-US" dirty="0"/>
          </a:p>
          <a:p>
            <a:pPr marL="971550" lvl="1" indent="-514350">
              <a:buFont typeface="+mj-lt"/>
              <a:buAutoNum type="arabicPeriod"/>
            </a:pPr>
            <a:endParaRPr lang="en-US" dirty="0"/>
          </a:p>
          <a:p>
            <a:pPr lvl="1"/>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491" y="3762103"/>
            <a:ext cx="3862140" cy="2896605"/>
          </a:xfrm>
          <a:prstGeom prst="rect">
            <a:avLst/>
          </a:prstGeom>
        </p:spPr>
      </p:pic>
    </p:spTree>
    <p:extLst>
      <p:ext uri="{BB962C8B-B14F-4D97-AF65-F5344CB8AC3E}">
        <p14:creationId xmlns:p14="http://schemas.microsoft.com/office/powerpoint/2010/main" val="103755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Marketing Mix Place</a:t>
            </a:r>
          </a:p>
        </p:txBody>
      </p:sp>
      <p:sp>
        <p:nvSpPr>
          <p:cNvPr id="3" name="Content Placeholder 2"/>
          <p:cNvSpPr>
            <a:spLocks noGrp="1"/>
          </p:cNvSpPr>
          <p:nvPr>
            <p:ph idx="1"/>
          </p:nvPr>
        </p:nvSpPr>
        <p:spPr>
          <a:xfrm>
            <a:off x="589198" y="1521611"/>
            <a:ext cx="9645471" cy="4697411"/>
          </a:xfrm>
        </p:spPr>
        <p:txBody>
          <a:bodyPr>
            <a:normAutofit/>
          </a:bodyPr>
          <a:lstStyle/>
          <a:p>
            <a:pPr lvl="1"/>
            <a:endParaRPr lang="en-US" dirty="0"/>
          </a:p>
          <a:p>
            <a:pPr lvl="1"/>
            <a:endParaRPr lang="en-US" dirty="0"/>
          </a:p>
          <a:p>
            <a:pPr marL="971550" lvl="1" indent="-514350">
              <a:buFont typeface="+mj-lt"/>
              <a:buAutoNum type="arabicPeriod"/>
            </a:pPr>
            <a:endParaRPr lang="en-US" dirty="0"/>
          </a:p>
          <a:p>
            <a:pPr lvl="1"/>
            <a:endParaRPr lang="en-US" u="sng"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020594" cy="45075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933" y="1930400"/>
            <a:ext cx="6411251" cy="4808438"/>
          </a:xfrm>
          <a:prstGeom prst="rect">
            <a:avLst/>
          </a:prstGeom>
        </p:spPr>
      </p:pic>
    </p:spTree>
    <p:extLst>
      <p:ext uri="{BB962C8B-B14F-4D97-AF65-F5344CB8AC3E}">
        <p14:creationId xmlns:p14="http://schemas.microsoft.com/office/powerpoint/2010/main" val="392027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Marketing Mix Promotion</a:t>
            </a:r>
          </a:p>
        </p:txBody>
      </p:sp>
      <p:sp>
        <p:nvSpPr>
          <p:cNvPr id="3" name="Content Placeholder 2"/>
          <p:cNvSpPr>
            <a:spLocks noGrp="1"/>
          </p:cNvSpPr>
          <p:nvPr>
            <p:ph idx="1"/>
          </p:nvPr>
        </p:nvSpPr>
        <p:spPr>
          <a:xfrm>
            <a:off x="677334" y="1587711"/>
            <a:ext cx="9645471" cy="4697411"/>
          </a:xfrm>
        </p:spPr>
        <p:txBody>
          <a:bodyPr>
            <a:normAutofit fontScale="85000" lnSpcReduction="10000"/>
          </a:bodyPr>
          <a:lstStyle/>
          <a:p>
            <a:pPr marL="457200" lvl="1" indent="0">
              <a:buNone/>
            </a:pPr>
            <a:r>
              <a:rPr lang="en-US" dirty="0"/>
              <a:t>Promotion:  How you communicate your product to your customers</a:t>
            </a:r>
          </a:p>
          <a:p>
            <a:pPr marL="457200" lvl="1" indent="0">
              <a:buNone/>
            </a:pPr>
            <a:r>
              <a:rPr lang="en-US" dirty="0"/>
              <a:t>Use a Promotional mix:  Television, newspaper, web, and radio ads</a:t>
            </a:r>
          </a:p>
          <a:p>
            <a:pPr lvl="1"/>
            <a:r>
              <a:rPr lang="en-US" dirty="0"/>
              <a:t>Digital Billboards</a:t>
            </a:r>
          </a:p>
          <a:p>
            <a:pPr lvl="1"/>
            <a:r>
              <a:rPr lang="en-US" dirty="0">
                <a:solidFill>
                  <a:srgbClr val="FF0000"/>
                </a:solidFill>
              </a:rPr>
              <a:t>Emails</a:t>
            </a:r>
          </a:p>
          <a:p>
            <a:pPr lvl="1"/>
            <a:r>
              <a:rPr lang="en-US" dirty="0"/>
              <a:t>Social Media – Yours, community forums, and others</a:t>
            </a:r>
          </a:p>
          <a:p>
            <a:pPr lvl="1"/>
            <a:r>
              <a:rPr lang="en-US" dirty="0"/>
              <a:t>Websites:  Yours, your sponsors, and </a:t>
            </a:r>
            <a:r>
              <a:rPr lang="en-US"/>
              <a:t>community forums</a:t>
            </a:r>
            <a:endParaRPr lang="en-US" dirty="0"/>
          </a:p>
          <a:p>
            <a:pPr lvl="1"/>
            <a:r>
              <a:rPr lang="en-US" dirty="0"/>
              <a:t>Endorsements and or Sponsorships</a:t>
            </a:r>
          </a:p>
          <a:p>
            <a:pPr lvl="1"/>
            <a:r>
              <a:rPr lang="en-US" dirty="0"/>
              <a:t>In stadium ads (coupons on back of tickets)</a:t>
            </a:r>
          </a:p>
          <a:p>
            <a:pPr lvl="1"/>
            <a:endParaRPr lang="en-US" dirty="0"/>
          </a:p>
          <a:p>
            <a:pPr lvl="1"/>
            <a:endParaRPr lang="en-US" u="sng" dirty="0"/>
          </a:p>
        </p:txBody>
      </p:sp>
    </p:spTree>
    <p:extLst>
      <p:ext uri="{BB962C8B-B14F-4D97-AF65-F5344CB8AC3E}">
        <p14:creationId xmlns:p14="http://schemas.microsoft.com/office/powerpoint/2010/main" val="247453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1250"/>
                                        <p:tgtEl>
                                          <p:spTgt spid="3">
                                            <p:txEl>
                                              <p:pRg st="1" end="1"/>
                                            </p:txEl>
                                          </p:spTgt>
                                        </p:tgtEl>
                                      </p:cBhvr>
                                    </p:animEffect>
                                  </p:childTnLst>
                                </p:cTn>
                              </p:par>
                            </p:childTnLst>
                          </p:cTn>
                        </p:par>
                        <p:par>
                          <p:cTn id="12" fill="hold">
                            <p:stCondLst>
                              <p:cond delay="175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1250"/>
                                        <p:tgtEl>
                                          <p:spTgt spid="3">
                                            <p:txEl>
                                              <p:pRg st="2" end="2"/>
                                            </p:txEl>
                                          </p:spTgt>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1250"/>
                                        <p:tgtEl>
                                          <p:spTgt spid="3">
                                            <p:txEl>
                                              <p:pRg st="3" end="3"/>
                                            </p:txEl>
                                          </p:spTgt>
                                        </p:tgtEl>
                                      </p:cBhvr>
                                    </p:animEffect>
                                  </p:childTnLst>
                                </p:cTn>
                              </p:par>
                            </p:childTnLst>
                          </p:cTn>
                        </p:par>
                        <p:par>
                          <p:cTn id="20" fill="hold">
                            <p:stCondLst>
                              <p:cond delay="425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1250"/>
                                        <p:tgtEl>
                                          <p:spTgt spid="3">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1250"/>
                                        <p:tgtEl>
                                          <p:spTgt spid="3">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1250"/>
                                        <p:tgtEl>
                                          <p:spTgt spid="3">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ADB0-66D2-421F-A28C-A9BD6A4BFD56}"/>
              </a:ext>
            </a:extLst>
          </p:cNvPr>
          <p:cNvSpPr>
            <a:spLocks noGrp="1"/>
          </p:cNvSpPr>
          <p:nvPr>
            <p:ph type="title"/>
          </p:nvPr>
        </p:nvSpPr>
        <p:spPr/>
        <p:txBody>
          <a:bodyPr>
            <a:normAutofit fontScale="90000"/>
          </a:bodyPr>
          <a:lstStyle/>
          <a:p>
            <a:r>
              <a:rPr lang="en-US" dirty="0"/>
              <a:t>Complete Group Assignment Part B</a:t>
            </a:r>
          </a:p>
        </p:txBody>
      </p:sp>
    </p:spTree>
    <p:extLst>
      <p:ext uri="{BB962C8B-B14F-4D97-AF65-F5344CB8AC3E}">
        <p14:creationId xmlns:p14="http://schemas.microsoft.com/office/powerpoint/2010/main" val="4114639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Endorsement Assignment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1581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673754" y="643467"/>
            <a:ext cx="4203045" cy="1375608"/>
          </a:xfrm>
        </p:spPr>
        <p:txBody>
          <a:bodyPr anchor="ctr">
            <a:normAutofit/>
          </a:bodyPr>
          <a:lstStyle/>
          <a:p>
            <a:r>
              <a:rPr lang="en-US">
                <a:solidFill>
                  <a:schemeClr val="bg1"/>
                </a:solidFill>
              </a:rPr>
              <a:t>Objectives	</a:t>
            </a:r>
          </a:p>
        </p:txBody>
      </p:sp>
      <p:sp>
        <p:nvSpPr>
          <p:cNvPr id="3" name="Content Placeholder 2"/>
          <p:cNvSpPr>
            <a:spLocks noGrp="1"/>
          </p:cNvSpPr>
          <p:nvPr>
            <p:ph idx="1"/>
          </p:nvPr>
        </p:nvSpPr>
        <p:spPr>
          <a:xfrm>
            <a:off x="673754" y="2160590"/>
            <a:ext cx="3973943" cy="3440110"/>
          </a:xfrm>
        </p:spPr>
        <p:txBody>
          <a:bodyPr>
            <a:normAutofit fontScale="92500" lnSpcReduction="10000"/>
          </a:bodyPr>
          <a:lstStyle/>
          <a:p>
            <a:pPr>
              <a:lnSpc>
                <a:spcPct val="90000"/>
              </a:lnSpc>
            </a:pPr>
            <a:r>
              <a:rPr lang="en-US" sz="3300" dirty="0">
                <a:solidFill>
                  <a:schemeClr val="bg1"/>
                </a:solidFill>
              </a:rPr>
              <a:t>What is Sports Marketing</a:t>
            </a:r>
          </a:p>
          <a:p>
            <a:pPr>
              <a:lnSpc>
                <a:spcPct val="90000"/>
              </a:lnSpc>
            </a:pPr>
            <a:r>
              <a:rPr lang="en-US" sz="3300" dirty="0">
                <a:solidFill>
                  <a:schemeClr val="bg1"/>
                </a:solidFill>
              </a:rPr>
              <a:t>Marketing Mix</a:t>
            </a:r>
          </a:p>
          <a:p>
            <a:pPr>
              <a:lnSpc>
                <a:spcPct val="90000"/>
              </a:lnSpc>
            </a:pPr>
            <a:r>
              <a:rPr lang="en-US" sz="3300" dirty="0">
                <a:solidFill>
                  <a:schemeClr val="bg1"/>
                </a:solidFill>
              </a:rPr>
              <a:t>What is a Sponsorship and Endorsement and how are they different</a:t>
            </a:r>
          </a:p>
          <a:p>
            <a:pPr>
              <a:lnSpc>
                <a:spcPct val="90000"/>
              </a:lnSpc>
            </a:pPr>
            <a:endParaRPr lang="en-US" sz="3300" dirty="0">
              <a:solidFill>
                <a:schemeClr val="bg1"/>
              </a:solidFill>
            </a:endParaRPr>
          </a:p>
        </p:txBody>
      </p:sp>
      <p:pic>
        <p:nvPicPr>
          <p:cNvPr id="1026" name="Picture 2" descr="Can I Specialize A Marketing Degree in Sports Marketing? - Sports Management  Degree Guide">
            <a:extLst>
              <a:ext uri="{FF2B5EF4-FFF2-40B4-BE49-F238E27FC236}">
                <a16:creationId xmlns:a16="http://schemas.microsoft.com/office/drawing/2014/main" id="{15FE10FF-EA52-4FC3-98D5-5E872A4EE9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1" y="1131940"/>
            <a:ext cx="5143500" cy="4581605"/>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210091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Marketing Mix Promotion</a:t>
            </a:r>
          </a:p>
        </p:txBody>
      </p:sp>
      <p:sp>
        <p:nvSpPr>
          <p:cNvPr id="3" name="Content Placeholder 2"/>
          <p:cNvSpPr>
            <a:spLocks noGrp="1"/>
          </p:cNvSpPr>
          <p:nvPr>
            <p:ph idx="1"/>
          </p:nvPr>
        </p:nvSpPr>
        <p:spPr>
          <a:xfrm>
            <a:off x="434963" y="1565677"/>
            <a:ext cx="9645471" cy="4697411"/>
          </a:xfrm>
        </p:spPr>
        <p:txBody>
          <a:bodyPr>
            <a:normAutofit fontScale="92500" lnSpcReduction="20000"/>
          </a:bodyPr>
          <a:lstStyle/>
          <a:p>
            <a:pPr lvl="1"/>
            <a:r>
              <a:rPr lang="en-US" u="sng" dirty="0"/>
              <a:t>Endorsements:</a:t>
            </a:r>
            <a:r>
              <a:rPr lang="en-US" dirty="0"/>
              <a:t> a person’s public expression of approval or support for a product (goods, service, or idea).</a:t>
            </a:r>
          </a:p>
          <a:p>
            <a:pPr lvl="2"/>
            <a:r>
              <a:rPr lang="en-US" dirty="0"/>
              <a:t>usually by a celebrity lending his/her image/name to a product </a:t>
            </a:r>
          </a:p>
          <a:p>
            <a:pPr lvl="2"/>
            <a:r>
              <a:rPr lang="en-US" dirty="0"/>
              <a:t>Paid more in sponsorships than in </a:t>
            </a:r>
            <a:br>
              <a:rPr lang="en-US" dirty="0"/>
            </a:br>
            <a:r>
              <a:rPr lang="en-US" dirty="0"/>
              <a:t>pay checks</a:t>
            </a:r>
          </a:p>
          <a:p>
            <a:pPr lvl="2"/>
            <a:r>
              <a:rPr lang="en-US" dirty="0">
                <a:hlinkClick r:id="rId2"/>
              </a:rPr>
              <a:t>Ex:  Jordan Spieth</a:t>
            </a:r>
            <a:endParaRPr lang="en-US" dirty="0"/>
          </a:p>
          <a:p>
            <a:pPr lvl="3"/>
            <a:r>
              <a:rPr lang="en-US" dirty="0"/>
              <a:t>What product does </a:t>
            </a:r>
            <a:r>
              <a:rPr lang="en-US" dirty="0" err="1"/>
              <a:t>Spieth</a:t>
            </a:r>
            <a:r>
              <a:rPr lang="en-US" dirty="0"/>
              <a:t> Endorse?</a:t>
            </a:r>
          </a:p>
          <a:p>
            <a:pPr lvl="3"/>
            <a:r>
              <a:rPr lang="en-US" dirty="0"/>
              <a:t>How many logos was he wearing </a:t>
            </a:r>
            <a:br>
              <a:rPr lang="en-US" dirty="0"/>
            </a:br>
            <a:r>
              <a:rPr lang="en-US" dirty="0"/>
              <a:t>during the masters?</a:t>
            </a:r>
          </a:p>
          <a:p>
            <a:pPr lvl="3"/>
            <a:r>
              <a:rPr lang="en-US" dirty="0"/>
              <a:t>Has a contract until 2025</a:t>
            </a:r>
          </a:p>
          <a:p>
            <a:pPr lvl="1"/>
            <a:endParaRPr lang="en-US" dirty="0"/>
          </a:p>
          <a:p>
            <a:pPr marL="971550" lvl="1" indent="-514350">
              <a:buFont typeface="+mj-lt"/>
              <a:buAutoNum type="arabicPeriod"/>
            </a:pPr>
            <a:endParaRPr lang="en-US" dirty="0"/>
          </a:p>
          <a:p>
            <a:pPr lvl="1"/>
            <a:endParaRPr lang="en-US" u="sng" dirty="0"/>
          </a:p>
        </p:txBody>
      </p:sp>
      <p:pic>
        <p:nvPicPr>
          <p:cNvPr id="4098" name="Picture 2" descr="https://img.washingtonpost.com/wp-apps/imrs.php?src=https://img.washingtonpost.com/rf/image_908w/2010-2019/WashingtonPost/2015/04/13/Production/Daily/Sports/Images/DV2005365.jpg&amp;w=1484"/>
          <p:cNvPicPr>
            <a:picLocks noChangeAspect="1" noChangeArrowheads="1"/>
          </p:cNvPicPr>
          <p:nvPr/>
        </p:nvPicPr>
        <p:blipFill rotWithShape="1">
          <a:blip r:embed="rId3">
            <a:extLst>
              <a:ext uri="{28A0092B-C50C-407E-A947-70E740481C1C}">
                <a14:useLocalDpi xmlns:a14="http://schemas.microsoft.com/office/drawing/2010/main" val="0"/>
              </a:ext>
            </a:extLst>
          </a:blip>
          <a:srcRect l="15330" r="9072"/>
          <a:stretch/>
        </p:blipFill>
        <p:spPr bwMode="auto">
          <a:xfrm>
            <a:off x="7127913" y="3745735"/>
            <a:ext cx="3844888" cy="29885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golfweek.media.clients.ellingtoncms.com/img/photos/2015/04/12/jordan-spieth-masters-2015-augusta-sunday_tx400.jpg?de97d428c8c3338c9bc0af6f8274518af8cc7401"/>
          <p:cNvPicPr>
            <a:picLocks noChangeAspect="1" noChangeArrowheads="1"/>
          </p:cNvPicPr>
          <p:nvPr/>
        </p:nvPicPr>
        <p:blipFill rotWithShape="1">
          <a:blip r:embed="rId4">
            <a:extLst>
              <a:ext uri="{28A0092B-C50C-407E-A947-70E740481C1C}">
                <a14:useLocalDpi xmlns:a14="http://schemas.microsoft.com/office/drawing/2010/main" val="0"/>
              </a:ext>
            </a:extLst>
          </a:blip>
          <a:srcRect l="13856" t="15066" r="39108"/>
          <a:stretch/>
        </p:blipFill>
        <p:spPr bwMode="auto">
          <a:xfrm>
            <a:off x="9503885" y="3622008"/>
            <a:ext cx="2688115" cy="323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52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1835-06CA-48E9-A2B3-DAA76071F93C}"/>
              </a:ext>
            </a:extLst>
          </p:cNvPr>
          <p:cNvSpPr>
            <a:spLocks noGrp="1"/>
          </p:cNvSpPr>
          <p:nvPr>
            <p:ph type="title"/>
          </p:nvPr>
        </p:nvSpPr>
        <p:spPr>
          <a:xfrm>
            <a:off x="677334" y="609600"/>
            <a:ext cx="8596668" cy="1320800"/>
          </a:xfrm>
        </p:spPr>
        <p:txBody>
          <a:bodyPr anchor="t">
            <a:normAutofit/>
          </a:bodyPr>
          <a:lstStyle/>
          <a:p>
            <a:r>
              <a:rPr lang="en-US" dirty="0">
                <a:hlinkClick r:id="rId2"/>
              </a:rPr>
              <a:t>Top Deals in Endorsements</a:t>
            </a:r>
            <a:endParaRPr lang="en-US" dirty="0"/>
          </a:p>
        </p:txBody>
      </p:sp>
      <p:sp>
        <p:nvSpPr>
          <p:cNvPr id="3" name="Content Placeholder 2">
            <a:extLst>
              <a:ext uri="{FF2B5EF4-FFF2-40B4-BE49-F238E27FC236}">
                <a16:creationId xmlns:a16="http://schemas.microsoft.com/office/drawing/2014/main" id="{8FB5245E-2E6B-4229-824F-517DC8A2645A}"/>
              </a:ext>
            </a:extLst>
          </p:cNvPr>
          <p:cNvSpPr>
            <a:spLocks noGrp="1"/>
          </p:cNvSpPr>
          <p:nvPr>
            <p:ph idx="1"/>
          </p:nvPr>
        </p:nvSpPr>
        <p:spPr>
          <a:xfrm>
            <a:off x="4063161" y="1440873"/>
            <a:ext cx="5315016" cy="5171800"/>
          </a:xfrm>
        </p:spPr>
        <p:txBody>
          <a:bodyPr>
            <a:normAutofit/>
          </a:bodyPr>
          <a:lstStyle/>
          <a:p>
            <a:pPr marL="0" indent="0">
              <a:lnSpc>
                <a:spcPct val="90000"/>
              </a:lnSpc>
              <a:buNone/>
            </a:pPr>
            <a:endParaRPr lang="en-US" sz="1600" dirty="0">
              <a:latin typeface="Roboto"/>
            </a:endParaRPr>
          </a:p>
          <a:p>
            <a:pPr>
              <a:lnSpc>
                <a:spcPct val="90000"/>
              </a:lnSpc>
            </a:pPr>
            <a:r>
              <a:rPr lang="en-US" sz="1600" dirty="0">
                <a:latin typeface="Roboto"/>
              </a:rPr>
              <a:t>Athlete:    Lebron James, </a:t>
            </a:r>
            <a:br>
              <a:rPr lang="en-US" sz="1600" dirty="0">
                <a:latin typeface="Roboto"/>
              </a:rPr>
            </a:br>
            <a:r>
              <a:rPr lang="en-US" sz="1600" dirty="0">
                <a:latin typeface="Roboto"/>
              </a:rPr>
              <a:t>Sport:       basketball (NBA – Los Angeles Lakers)</a:t>
            </a:r>
            <a:br>
              <a:rPr lang="en-US" sz="1600" dirty="0">
                <a:latin typeface="Roboto"/>
              </a:rPr>
            </a:br>
            <a:r>
              <a:rPr lang="en-US" sz="1600" dirty="0">
                <a:latin typeface="Roboto"/>
              </a:rPr>
              <a:t>Brand:      Nike</a:t>
            </a:r>
            <a:br>
              <a:rPr lang="en-US" sz="1600" dirty="0">
                <a:latin typeface="Roboto"/>
              </a:rPr>
            </a:br>
            <a:r>
              <a:rPr lang="en-US" sz="1600" dirty="0">
                <a:latin typeface="Roboto"/>
              </a:rPr>
              <a:t>Start of endorsement: 2003 (lifetime deal)</a:t>
            </a:r>
          </a:p>
          <a:p>
            <a:pPr>
              <a:lnSpc>
                <a:spcPct val="90000"/>
              </a:lnSpc>
            </a:pPr>
            <a:r>
              <a:rPr lang="en-US" sz="1600" dirty="0">
                <a:latin typeface="Roboto"/>
              </a:rPr>
              <a:t>C</a:t>
            </a:r>
            <a:r>
              <a:rPr lang="en-US" sz="1600" b="0" i="0" dirty="0">
                <a:effectLst/>
                <a:latin typeface="Roboto"/>
              </a:rPr>
              <a:t>ommonly considered one of the greatest athletes to ever grace the NBA and professional sport with his presence. A No. 1 overall draft pick straight out of high school cemented Lebron as the biggest endorsement opportunity since Tiger Woods. Before Lebron even stepped on an NBA court, he had become a millionaire through endorsement offers. At the age of 18, Lebron turned down a $10 million check from Reebok to not meet with Nike and Adidas. The footwear behemoth, Nike soon swooped in on Lebron and in 2015 he resigned for an unheard of </a:t>
            </a:r>
          </a:p>
          <a:p>
            <a:pPr lvl="1">
              <a:lnSpc>
                <a:spcPct val="90000"/>
              </a:lnSpc>
            </a:pPr>
            <a:r>
              <a:rPr lang="en-US" sz="1800" b="1" i="0" dirty="0">
                <a:solidFill>
                  <a:srgbClr val="FF0000"/>
                </a:solidFill>
                <a:effectLst/>
                <a:latin typeface="Roboto"/>
              </a:rPr>
              <a:t>$1 Billion (minimum) lifetime deal </a:t>
            </a:r>
            <a:br>
              <a:rPr lang="en-US" sz="1800" b="1" i="0" dirty="0">
                <a:solidFill>
                  <a:srgbClr val="FF0000"/>
                </a:solidFill>
                <a:effectLst/>
                <a:latin typeface="Roboto"/>
              </a:rPr>
            </a:br>
            <a:r>
              <a:rPr lang="en-US" sz="1600" b="0" i="0" dirty="0">
                <a:effectLst/>
                <a:latin typeface="Roboto"/>
              </a:rPr>
              <a:t>one of the largest (if not the largest) Nike endorsement deals in history. Is there any better contract than a Nike lifetime contract?</a:t>
            </a:r>
          </a:p>
        </p:txBody>
      </p:sp>
      <p:pic>
        <p:nvPicPr>
          <p:cNvPr id="1032" name="Picture 8" descr="In the bubble, LeBron James' routines and team bonds have kept him and  Lakers on track – Orange County Register">
            <a:extLst>
              <a:ext uri="{FF2B5EF4-FFF2-40B4-BE49-F238E27FC236}">
                <a16:creationId xmlns:a16="http://schemas.microsoft.com/office/drawing/2014/main" id="{CB9913AF-521E-4896-AA02-054A0F81F7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12" r="25454" b="2"/>
          <a:stretch/>
        </p:blipFill>
        <p:spPr bwMode="auto">
          <a:xfrm>
            <a:off x="677334" y="2159331"/>
            <a:ext cx="3144597"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92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Marketing Mix Promotion</a:t>
            </a:r>
          </a:p>
        </p:txBody>
      </p:sp>
      <p:sp>
        <p:nvSpPr>
          <p:cNvPr id="3" name="Content Placeholder 2"/>
          <p:cNvSpPr>
            <a:spLocks noGrp="1"/>
          </p:cNvSpPr>
          <p:nvPr>
            <p:ph idx="1"/>
          </p:nvPr>
        </p:nvSpPr>
        <p:spPr>
          <a:xfrm>
            <a:off x="677334" y="1409950"/>
            <a:ext cx="9645471" cy="4697411"/>
          </a:xfrm>
        </p:spPr>
        <p:txBody>
          <a:bodyPr>
            <a:normAutofit/>
          </a:bodyPr>
          <a:lstStyle/>
          <a:p>
            <a:pPr lvl="1"/>
            <a:r>
              <a:rPr lang="en-US" dirty="0"/>
              <a:t>Sponsorships – an organization, or business that gives money or donates products and/or services to another organization or event in exchange for public recognition</a:t>
            </a:r>
          </a:p>
          <a:p>
            <a:pPr lvl="1"/>
            <a:endParaRPr lang="en-US" dirty="0"/>
          </a:p>
          <a:p>
            <a:pPr marL="971550" lvl="1" indent="-514350">
              <a:buFont typeface="+mj-lt"/>
              <a:buAutoNum type="arabicPeriod"/>
            </a:pPr>
            <a:endParaRPr lang="en-US" dirty="0"/>
          </a:p>
          <a:p>
            <a:pPr lvl="1"/>
            <a:endParaRPr lang="en-US" u="sng" dirty="0"/>
          </a:p>
        </p:txBody>
      </p:sp>
      <p:pic>
        <p:nvPicPr>
          <p:cNvPr id="3074" name="Picture 2" descr="http://blogs.citypages.com/blotter/best%20buy%20nasc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428" y="3758656"/>
            <a:ext cx="5165572" cy="3099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969" b="9287"/>
          <a:stretch/>
        </p:blipFill>
        <p:spPr>
          <a:xfrm>
            <a:off x="264405" y="3571040"/>
            <a:ext cx="6610120" cy="3286960"/>
          </a:xfrm>
          <a:prstGeom prst="rect">
            <a:avLst/>
          </a:prstGeom>
        </p:spPr>
      </p:pic>
    </p:spTree>
    <p:extLst>
      <p:ext uri="{BB962C8B-B14F-4D97-AF65-F5344CB8AC3E}">
        <p14:creationId xmlns:p14="http://schemas.microsoft.com/office/powerpoint/2010/main" val="2171615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0385" y="1411442"/>
            <a:ext cx="8596668" cy="4735970"/>
          </a:xfrm>
        </p:spPr>
        <p:txBody>
          <a:bodyPr>
            <a:normAutofit fontScale="70000" lnSpcReduction="20000"/>
          </a:bodyPr>
          <a:lstStyle/>
          <a:p>
            <a:r>
              <a:rPr lang="en-US" dirty="0"/>
              <a:t>Sponsorship is much more than an outfield sign at a baseball park or a logo on a racecar. </a:t>
            </a:r>
          </a:p>
          <a:p>
            <a:r>
              <a:rPr lang="en-US" dirty="0"/>
              <a:t>Sponsorship provides, business access, connections, hospitality, audience access, data, and helps to shape public perception </a:t>
            </a:r>
          </a:p>
          <a:p>
            <a:r>
              <a:rPr lang="en-US" dirty="0"/>
              <a:t>Sponsors gain brand awareness and increased brand preference</a:t>
            </a:r>
          </a:p>
          <a:p>
            <a:r>
              <a:rPr lang="en-US" dirty="0"/>
              <a:t>Exclusive rights to the event – competitors not allowed</a:t>
            </a:r>
          </a:p>
          <a:p>
            <a:r>
              <a:rPr lang="en-US" dirty="0"/>
              <a:t>Sponsors may use the images and logo of the partner and call themselves an official sponsor of the property. </a:t>
            </a:r>
          </a:p>
          <a:p>
            <a:r>
              <a:rPr lang="en-US" dirty="0"/>
              <a:t>Millions are spent on sponsorships</a:t>
            </a:r>
          </a:p>
        </p:txBody>
      </p:sp>
      <p:sp>
        <p:nvSpPr>
          <p:cNvPr id="4" name="Title 1">
            <a:extLst>
              <a:ext uri="{FF2B5EF4-FFF2-40B4-BE49-F238E27FC236}">
                <a16:creationId xmlns:a16="http://schemas.microsoft.com/office/drawing/2014/main" id="{5EC97970-8C86-4A8D-81AB-37EE2F64E221}"/>
              </a:ext>
            </a:extLst>
          </p:cNvPr>
          <p:cNvSpPr>
            <a:spLocks noGrp="1"/>
          </p:cNvSpPr>
          <p:nvPr>
            <p:ph type="title"/>
          </p:nvPr>
        </p:nvSpPr>
        <p:spPr>
          <a:xfrm>
            <a:off x="565821" y="431180"/>
            <a:ext cx="8596668" cy="1320800"/>
          </a:xfrm>
        </p:spPr>
        <p:txBody>
          <a:bodyPr>
            <a:normAutofit/>
          </a:bodyPr>
          <a:lstStyle/>
          <a:p>
            <a:r>
              <a:rPr lang="en-US" dirty="0"/>
              <a:t>Sponsorships</a:t>
            </a:r>
          </a:p>
        </p:txBody>
      </p:sp>
    </p:spTree>
    <p:extLst>
      <p:ext uri="{BB962C8B-B14F-4D97-AF65-F5344CB8AC3E}">
        <p14:creationId xmlns:p14="http://schemas.microsoft.com/office/powerpoint/2010/main" val="7386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4C63-5FEB-41B7-9A5F-33F9BF2DFA7F}"/>
              </a:ext>
            </a:extLst>
          </p:cNvPr>
          <p:cNvSpPr>
            <a:spLocks noGrp="1"/>
          </p:cNvSpPr>
          <p:nvPr>
            <p:ph type="title"/>
          </p:nvPr>
        </p:nvSpPr>
        <p:spPr/>
        <p:txBody>
          <a:bodyPr/>
          <a:lstStyle/>
          <a:p>
            <a:r>
              <a:rPr lang="en-US" dirty="0"/>
              <a:t>Google </a:t>
            </a:r>
            <a:r>
              <a:rPr lang="en-US"/>
              <a:t>Classroom Assignment</a:t>
            </a:r>
          </a:p>
        </p:txBody>
      </p:sp>
      <p:sp>
        <p:nvSpPr>
          <p:cNvPr id="3" name="Content Placeholder 2">
            <a:extLst>
              <a:ext uri="{FF2B5EF4-FFF2-40B4-BE49-F238E27FC236}">
                <a16:creationId xmlns:a16="http://schemas.microsoft.com/office/drawing/2014/main" id="{7D9CED19-62D4-43A4-BA1F-97B4C409F79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4959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72"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3" name="Straight Connector 72">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9CFD720-5508-4102-817C-1AC94D2D6069}"/>
              </a:ext>
            </a:extLst>
          </p:cNvPr>
          <p:cNvSpPr>
            <a:spLocks noGrp="1"/>
          </p:cNvSpPr>
          <p:nvPr>
            <p:ph type="title"/>
          </p:nvPr>
        </p:nvSpPr>
        <p:spPr>
          <a:xfrm>
            <a:off x="816931" y="4117302"/>
            <a:ext cx="8288032" cy="1096648"/>
          </a:xfrm>
        </p:spPr>
        <p:txBody>
          <a:bodyPr vert="horz" lIns="91440" tIns="45720" rIns="91440" bIns="45720" rtlCol="0" anchor="b">
            <a:normAutofit/>
          </a:bodyPr>
          <a:lstStyle/>
          <a:p>
            <a:r>
              <a:rPr lang="en-US" sz="4800" dirty="0"/>
              <a:t>Complete the Web Activity</a:t>
            </a:r>
          </a:p>
        </p:txBody>
      </p:sp>
      <p:sp>
        <p:nvSpPr>
          <p:cNvPr id="3" name="Content Placeholder 2">
            <a:extLst>
              <a:ext uri="{FF2B5EF4-FFF2-40B4-BE49-F238E27FC236}">
                <a16:creationId xmlns:a16="http://schemas.microsoft.com/office/drawing/2014/main" id="{72D7CE57-13A7-47F4-AE42-537C2E34037C}"/>
              </a:ext>
            </a:extLst>
          </p:cNvPr>
          <p:cNvSpPr>
            <a:spLocks noGrp="1"/>
          </p:cNvSpPr>
          <p:nvPr>
            <p:ph idx="1"/>
          </p:nvPr>
        </p:nvSpPr>
        <p:spPr>
          <a:xfrm>
            <a:off x="2241957" y="5306419"/>
            <a:ext cx="5437981" cy="701677"/>
          </a:xfrm>
        </p:spPr>
        <p:txBody>
          <a:bodyPr vert="horz" lIns="91440" tIns="45720" rIns="91440" bIns="45720" rtlCol="0" anchor="t">
            <a:normAutofit/>
          </a:bodyPr>
          <a:lstStyle/>
          <a:p>
            <a:pPr marL="0" indent="0">
              <a:buNone/>
            </a:pPr>
            <a:r>
              <a:rPr lang="en-US" sz="1800" dirty="0">
                <a:solidFill>
                  <a:schemeClr val="tx1">
                    <a:lumMod val="50000"/>
                    <a:lumOff val="50000"/>
                  </a:schemeClr>
                </a:solidFill>
              </a:rPr>
              <a:t>Page 1 - 3 of your Activity Packet</a:t>
            </a:r>
          </a:p>
        </p:txBody>
      </p:sp>
      <p:pic>
        <p:nvPicPr>
          <p:cNvPr id="2050" name="Picture 2" descr="Sports and Entertainment Marketing (5165) - YouTube">
            <a:extLst>
              <a:ext uri="{FF2B5EF4-FFF2-40B4-BE49-F238E27FC236}">
                <a16:creationId xmlns:a16="http://schemas.microsoft.com/office/drawing/2014/main" id="{830F9B4C-C486-4B8E-8E73-87F1CAD41C56}"/>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 b="21904"/>
          <a:stretch/>
        </p:blipFill>
        <p:spPr bwMode="auto">
          <a:xfrm>
            <a:off x="823613" y="236454"/>
            <a:ext cx="8274669" cy="3635025"/>
          </a:xfrm>
          <a:custGeom>
            <a:avLst/>
            <a:gdLst/>
            <a:ahLst/>
            <a:cxnLst/>
            <a:rect l="l" t="t" r="r" b="b"/>
            <a:pathLst>
              <a:path w="8274669" h="3635025">
                <a:moveTo>
                  <a:pt x="540554" y="0"/>
                </a:moveTo>
                <a:lnTo>
                  <a:pt x="8274669" y="0"/>
                </a:lnTo>
                <a:lnTo>
                  <a:pt x="8274669" y="3635025"/>
                </a:lnTo>
                <a:lnTo>
                  <a:pt x="0" y="363502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35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from Assignment	</a:t>
            </a:r>
          </a:p>
        </p:txBody>
      </p:sp>
      <p:sp>
        <p:nvSpPr>
          <p:cNvPr id="3" name="Content Placeholder 2"/>
          <p:cNvSpPr>
            <a:spLocks noGrp="1"/>
          </p:cNvSpPr>
          <p:nvPr>
            <p:ph idx="1"/>
          </p:nvPr>
        </p:nvSpPr>
        <p:spPr/>
        <p:txBody>
          <a:bodyPr>
            <a:normAutofit fontScale="70000" lnSpcReduction="20000"/>
          </a:bodyPr>
          <a:lstStyle/>
          <a:p>
            <a:r>
              <a:rPr lang="en-US" dirty="0"/>
              <a:t>What type of jobs are available in Sports &amp; Entertainment Marketing</a:t>
            </a:r>
          </a:p>
          <a:p>
            <a:endParaRPr lang="en-US" dirty="0"/>
          </a:p>
          <a:p>
            <a:r>
              <a:rPr lang="en-US" dirty="0"/>
              <a:t>Sports Agents -  </a:t>
            </a:r>
            <a:r>
              <a:rPr lang="en-US" b="1" dirty="0"/>
              <a:t>find players, </a:t>
            </a:r>
            <a:r>
              <a:rPr lang="en-US" dirty="0"/>
              <a:t>Negotiate salaries, and form relationships among other things</a:t>
            </a:r>
          </a:p>
          <a:p>
            <a:r>
              <a:rPr lang="en-US" dirty="0"/>
              <a:t>Find players in all types of sports, including ice skating, basketball, hockey, football and other sports. Amateur players cannot sign endorsement deals, and Olympic athletes cannot accept money for playing, but those playing at the professional level need an agent capable of getting them the best deals and helping them get exactly what they need.  Negotiate salaries, form relationships</a:t>
            </a:r>
          </a:p>
          <a:p>
            <a:endParaRPr lang="en-US" dirty="0"/>
          </a:p>
        </p:txBody>
      </p:sp>
    </p:spTree>
    <p:extLst>
      <p:ext uri="{BB962C8B-B14F-4D97-AF65-F5344CB8AC3E}">
        <p14:creationId xmlns:p14="http://schemas.microsoft.com/office/powerpoint/2010/main" val="161006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5"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6094855" y="1261331"/>
            <a:ext cx="3497565" cy="3002662"/>
          </a:xfrm>
        </p:spPr>
        <p:txBody>
          <a:bodyPr vert="horz" lIns="91440" tIns="45720" rIns="91440" bIns="45720" rtlCol="0" anchor="b">
            <a:normAutofit/>
          </a:bodyPr>
          <a:lstStyle/>
          <a:p>
            <a:r>
              <a:rPr lang="en-US" dirty="0">
                <a:hlinkClick r:id="rId3" action="ppaction://hlinkfile"/>
              </a:rPr>
              <a:t>Sports Agent</a:t>
            </a:r>
            <a:r>
              <a:rPr lang="en-US" dirty="0"/>
              <a:t> – Jerry </a:t>
            </a:r>
            <a:r>
              <a:rPr lang="en-US"/>
              <a:t>Maquire</a:t>
            </a:r>
            <a:endParaRPr lang="en-US" dirty="0"/>
          </a:p>
        </p:txBody>
      </p:sp>
      <p:sp>
        <p:nvSpPr>
          <p:cNvPr id="20" name="Isosceles Triangle 19">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Online Media 2" title="$$$ Show Me the MONEY!!! $$$">
            <a:hlinkClick r:id="" action="ppaction://media"/>
            <a:extLst>
              <a:ext uri="{FF2B5EF4-FFF2-40B4-BE49-F238E27FC236}">
                <a16:creationId xmlns:a16="http://schemas.microsoft.com/office/drawing/2014/main" id="{A25393A5-AAF7-4B9C-ACC6-3052374AF3BA}"/>
              </a:ext>
            </a:extLst>
          </p:cNvPr>
          <p:cNvPicPr>
            <a:picLocks noRot="1" noChangeAspect="1"/>
          </p:cNvPicPr>
          <p:nvPr>
            <a:videoFile r:link="rId1"/>
          </p:nvPr>
        </p:nvPicPr>
        <p:blipFill>
          <a:blip r:embed="rId4"/>
          <a:stretch>
            <a:fillRect/>
          </a:stretch>
        </p:blipFill>
        <p:spPr>
          <a:xfrm>
            <a:off x="888603" y="1596242"/>
            <a:ext cx="4887354" cy="3665515"/>
          </a:xfrm>
          <a:prstGeom prst="rect">
            <a:avLst/>
          </a:prstGeom>
        </p:spPr>
      </p:pic>
    </p:spTree>
    <p:extLst>
      <p:ext uri="{BB962C8B-B14F-4D97-AF65-F5344CB8AC3E}">
        <p14:creationId xmlns:p14="http://schemas.microsoft.com/office/powerpoint/2010/main" val="418673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631222" y="364174"/>
            <a:ext cx="5341263" cy="1159826"/>
          </a:xfrm>
        </p:spPr>
        <p:txBody>
          <a:bodyPr anchor="ctr">
            <a:noAutofit/>
          </a:bodyPr>
          <a:lstStyle/>
          <a:p>
            <a:r>
              <a:rPr lang="en-US" sz="3600" dirty="0">
                <a:solidFill>
                  <a:srgbClr val="FFFFFF"/>
                </a:solidFill>
              </a:rPr>
              <a:t>What is Sports Marketing</a:t>
            </a:r>
            <a:br>
              <a:rPr lang="en-US" sz="3600" dirty="0">
                <a:solidFill>
                  <a:srgbClr val="FFFFFF"/>
                </a:solidFill>
              </a:rPr>
            </a:br>
            <a:endParaRPr lang="en-US" sz="3600" dirty="0">
              <a:solidFill>
                <a:srgbClr val="FFFFFF"/>
              </a:solidFill>
            </a:endParaRPr>
          </a:p>
        </p:txBody>
      </p:sp>
      <p:pic>
        <p:nvPicPr>
          <p:cNvPr id="3074" name="Picture 2" descr="Sports Marketing: Today, Tomorrow, and Forever | by 14ideas | Medium">
            <a:extLst>
              <a:ext uri="{FF2B5EF4-FFF2-40B4-BE49-F238E27FC236}">
                <a16:creationId xmlns:a16="http://schemas.microsoft.com/office/drawing/2014/main" id="{8B74E580-B2FF-4123-8217-89D05CF247F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08555" y="1878764"/>
            <a:ext cx="5863027" cy="30634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15917" y="1054098"/>
            <a:ext cx="5756567" cy="4967561"/>
          </a:xfrm>
        </p:spPr>
        <p:txBody>
          <a:bodyPr anchor="t">
            <a:noAutofit/>
          </a:bodyPr>
          <a:lstStyle/>
          <a:p>
            <a:pPr lvl="1">
              <a:lnSpc>
                <a:spcPct val="90000"/>
              </a:lnSpc>
              <a:buClr>
                <a:schemeClr val="accent4"/>
              </a:buClr>
              <a:buFont typeface="Wingdings" panose="05000000000000000000" pitchFamily="2" charset="2"/>
              <a:buChar char="Ø"/>
            </a:pPr>
            <a:r>
              <a:rPr lang="en-US" sz="2400" dirty="0">
                <a:solidFill>
                  <a:srgbClr val="FFFFFF"/>
                </a:solidFill>
              </a:rPr>
              <a:t>Definition:  a means of using marketing processes to sell products and services either related or unrelated to sports using sporting events</a:t>
            </a:r>
          </a:p>
          <a:p>
            <a:pPr lvl="1">
              <a:lnSpc>
                <a:spcPct val="90000"/>
              </a:lnSpc>
              <a:buClr>
                <a:schemeClr val="accent4"/>
              </a:buClr>
              <a:buFont typeface="Wingdings" panose="05000000000000000000" pitchFamily="2" charset="2"/>
              <a:buChar char="Ø"/>
            </a:pPr>
            <a:r>
              <a:rPr lang="en-US" sz="2400" dirty="0">
                <a:solidFill>
                  <a:srgbClr val="FFFFFF"/>
                </a:solidFill>
              </a:rPr>
              <a:t>a subdivision of </a:t>
            </a:r>
            <a:r>
              <a:rPr lang="en-US" sz="2400" b="1" dirty="0">
                <a:solidFill>
                  <a:srgbClr val="FFFFFF"/>
                </a:solidFill>
              </a:rPr>
              <a:t>marketing</a:t>
            </a:r>
            <a:r>
              <a:rPr lang="en-US" sz="2400" dirty="0">
                <a:solidFill>
                  <a:srgbClr val="FFFFFF"/>
                </a:solidFill>
              </a:rPr>
              <a:t> which focuses on the promotion of </a:t>
            </a:r>
            <a:r>
              <a:rPr lang="en-US" sz="2400" b="1" dirty="0">
                <a:solidFill>
                  <a:srgbClr val="FFFFFF"/>
                </a:solidFill>
              </a:rPr>
              <a:t>sports</a:t>
            </a:r>
            <a:r>
              <a:rPr lang="en-US" sz="2400" dirty="0">
                <a:solidFill>
                  <a:srgbClr val="FFFFFF"/>
                </a:solidFill>
              </a:rPr>
              <a:t> events, teams, sporting entertainment</a:t>
            </a:r>
          </a:p>
          <a:p>
            <a:pPr lvl="1">
              <a:lnSpc>
                <a:spcPct val="90000"/>
              </a:lnSpc>
              <a:buClr>
                <a:schemeClr val="accent4"/>
              </a:buClr>
              <a:buFont typeface="Wingdings" panose="05000000000000000000" pitchFamily="2" charset="2"/>
              <a:buChar char="Ø"/>
            </a:pPr>
            <a:r>
              <a:rPr lang="en-US" sz="2400" dirty="0">
                <a:solidFill>
                  <a:srgbClr val="FFFFFF"/>
                </a:solidFill>
              </a:rPr>
              <a:t>promotion of other products and services through these events often arise:  </a:t>
            </a:r>
          </a:p>
          <a:p>
            <a:pPr lvl="3">
              <a:lnSpc>
                <a:spcPct val="90000"/>
              </a:lnSpc>
            </a:pPr>
            <a:r>
              <a:rPr lang="en-US" dirty="0">
                <a:solidFill>
                  <a:srgbClr val="FFFFFF"/>
                </a:solidFill>
              </a:rPr>
              <a:t>apparel, toys, </a:t>
            </a:r>
            <a:br>
              <a:rPr lang="en-US" dirty="0">
                <a:solidFill>
                  <a:srgbClr val="FFFFFF"/>
                </a:solidFill>
              </a:rPr>
            </a:br>
            <a:r>
              <a:rPr lang="en-US" dirty="0">
                <a:solidFill>
                  <a:srgbClr val="FFFFFF"/>
                </a:solidFill>
              </a:rPr>
              <a:t>promotional items, parking, concessions etc.</a:t>
            </a:r>
          </a:p>
          <a:p>
            <a:pPr lvl="1">
              <a:lnSpc>
                <a:spcPct val="90000"/>
              </a:lnSpc>
            </a:pPr>
            <a:endParaRPr lang="en-US" sz="1050" dirty="0">
              <a:solidFill>
                <a:srgbClr val="FFFFFF"/>
              </a:solidFill>
            </a:endParaRPr>
          </a:p>
        </p:txBody>
      </p:sp>
    </p:spTree>
    <p:extLst>
      <p:ext uri="{BB962C8B-B14F-4D97-AF65-F5344CB8AC3E}">
        <p14:creationId xmlns:p14="http://schemas.microsoft.com/office/powerpoint/2010/main" val="184456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ipe(down)">
                                      <p:cBhvr>
                                        <p:cTn id="59" dur="580">
                                          <p:stCondLst>
                                            <p:cond delay="0"/>
                                          </p:stCondLst>
                                        </p:cTn>
                                        <p:tgtEl>
                                          <p:spTgt spid="3">
                                            <p:txEl>
                                              <p:pRg st="3" end="3"/>
                                            </p:txEl>
                                          </p:spTgt>
                                        </p:tgtEl>
                                      </p:cBhvr>
                                    </p:animEffect>
                                    <p:anim calcmode="lin" valueType="num">
                                      <p:cBhvr>
                                        <p:cTn id="6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3" end="3"/>
                                            </p:txEl>
                                          </p:spTgt>
                                        </p:tgtEl>
                                      </p:cBhvr>
                                      <p:to x="100000" y="60000"/>
                                    </p:animScale>
                                    <p:animScale>
                                      <p:cBhvr>
                                        <p:cTn id="66" dur="166" decel="50000">
                                          <p:stCondLst>
                                            <p:cond delay="676"/>
                                          </p:stCondLst>
                                        </p:cTn>
                                        <p:tgtEl>
                                          <p:spTgt spid="3">
                                            <p:txEl>
                                              <p:pRg st="3" end="3"/>
                                            </p:txEl>
                                          </p:spTgt>
                                        </p:tgtEl>
                                      </p:cBhvr>
                                      <p:to x="100000" y="100000"/>
                                    </p:animScale>
                                    <p:animScale>
                                      <p:cBhvr>
                                        <p:cTn id="67" dur="26">
                                          <p:stCondLst>
                                            <p:cond delay="1312"/>
                                          </p:stCondLst>
                                        </p:cTn>
                                        <p:tgtEl>
                                          <p:spTgt spid="3">
                                            <p:txEl>
                                              <p:pRg st="3" end="3"/>
                                            </p:txEl>
                                          </p:spTgt>
                                        </p:tgtEl>
                                      </p:cBhvr>
                                      <p:to x="100000" y="80000"/>
                                    </p:animScale>
                                    <p:animScale>
                                      <p:cBhvr>
                                        <p:cTn id="68" dur="166" decel="50000">
                                          <p:stCondLst>
                                            <p:cond delay="1338"/>
                                          </p:stCondLst>
                                        </p:cTn>
                                        <p:tgtEl>
                                          <p:spTgt spid="3">
                                            <p:txEl>
                                              <p:pRg st="3" end="3"/>
                                            </p:txEl>
                                          </p:spTgt>
                                        </p:tgtEl>
                                      </p:cBhvr>
                                      <p:to x="100000" y="100000"/>
                                    </p:animScale>
                                    <p:animScale>
                                      <p:cBhvr>
                                        <p:cTn id="69" dur="26">
                                          <p:stCondLst>
                                            <p:cond delay="1642"/>
                                          </p:stCondLst>
                                        </p:cTn>
                                        <p:tgtEl>
                                          <p:spTgt spid="3">
                                            <p:txEl>
                                              <p:pRg st="3" end="3"/>
                                            </p:txEl>
                                          </p:spTgt>
                                        </p:tgtEl>
                                      </p:cBhvr>
                                      <p:to x="100000" y="90000"/>
                                    </p:animScale>
                                    <p:animScale>
                                      <p:cBhvr>
                                        <p:cTn id="70" dur="166" decel="50000">
                                          <p:stCondLst>
                                            <p:cond delay="1668"/>
                                          </p:stCondLst>
                                        </p:cTn>
                                        <p:tgtEl>
                                          <p:spTgt spid="3">
                                            <p:txEl>
                                              <p:pRg st="3" end="3"/>
                                            </p:txEl>
                                          </p:spTgt>
                                        </p:tgtEl>
                                      </p:cBhvr>
                                      <p:to x="100000" y="100000"/>
                                    </p:animScale>
                                    <p:animScale>
                                      <p:cBhvr>
                                        <p:cTn id="71" dur="26">
                                          <p:stCondLst>
                                            <p:cond delay="1808"/>
                                          </p:stCondLst>
                                        </p:cTn>
                                        <p:tgtEl>
                                          <p:spTgt spid="3">
                                            <p:txEl>
                                              <p:pRg st="3" end="3"/>
                                            </p:txEl>
                                          </p:spTgt>
                                        </p:tgtEl>
                                      </p:cBhvr>
                                      <p:to x="100000" y="95000"/>
                                    </p:animScale>
                                    <p:animScale>
                                      <p:cBhvr>
                                        <p:cTn id="7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0" y="422031"/>
            <a:ext cx="3737268" cy="1320800"/>
          </a:xfrm>
        </p:spPr>
        <p:txBody>
          <a:bodyPr>
            <a:normAutofit/>
          </a:bodyPr>
          <a:lstStyle/>
          <a:p>
            <a:r>
              <a:rPr lang="en-US" dirty="0"/>
              <a:t>Primary Focus</a:t>
            </a:r>
          </a:p>
        </p:txBody>
      </p:sp>
      <p:sp>
        <p:nvSpPr>
          <p:cNvPr id="3" name="Content Placeholder 2"/>
          <p:cNvSpPr>
            <a:spLocks noGrp="1"/>
          </p:cNvSpPr>
          <p:nvPr>
            <p:ph idx="1"/>
          </p:nvPr>
        </p:nvSpPr>
        <p:spPr>
          <a:xfrm>
            <a:off x="5265319" y="1428024"/>
            <a:ext cx="4637822" cy="4611076"/>
          </a:xfrm>
        </p:spPr>
        <p:txBody>
          <a:bodyPr>
            <a:normAutofit/>
          </a:bodyPr>
          <a:lstStyle/>
          <a:p>
            <a:pPr marL="457200" indent="-457200">
              <a:lnSpc>
                <a:spcPct val="90000"/>
              </a:lnSpc>
              <a:buFont typeface="+mj-lt"/>
              <a:buAutoNum type="arabicPeriod"/>
            </a:pPr>
            <a:r>
              <a:rPr lang="en-US" sz="2400" dirty="0"/>
              <a:t>Selling the maximum number of tickets and other related items  = make a profit </a:t>
            </a:r>
          </a:p>
          <a:p>
            <a:pPr marL="457200" indent="-457200">
              <a:lnSpc>
                <a:spcPct val="90000"/>
              </a:lnSpc>
              <a:buFont typeface="+mj-lt"/>
              <a:buAutoNum type="arabicPeriod"/>
            </a:pPr>
            <a:r>
              <a:rPr lang="en-US" sz="2400" dirty="0"/>
              <a:t>Identify events that customers want</a:t>
            </a:r>
          </a:p>
          <a:p>
            <a:pPr marL="457200" lvl="1" indent="0">
              <a:lnSpc>
                <a:spcPct val="90000"/>
              </a:lnSpc>
              <a:buNone/>
            </a:pPr>
            <a:r>
              <a:rPr lang="en-US" sz="2000" dirty="0"/>
              <a:t>fans identify with their teams and build passion for them</a:t>
            </a:r>
          </a:p>
          <a:p>
            <a:pPr marL="457200" indent="-457200">
              <a:lnSpc>
                <a:spcPct val="90000"/>
              </a:lnSpc>
              <a:buFont typeface="+mj-lt"/>
              <a:buAutoNum type="arabicPeriod"/>
            </a:pPr>
            <a:r>
              <a:rPr lang="en-US" sz="2400" dirty="0"/>
              <a:t>Develop “live” entertainment products that customers consider better than other choices</a:t>
            </a:r>
          </a:p>
          <a:p>
            <a:pPr>
              <a:lnSpc>
                <a:spcPct val="90000"/>
              </a:lnSpc>
            </a:pPr>
            <a:endParaRPr lang="en-US" sz="2400" dirty="0"/>
          </a:p>
        </p:txBody>
      </p:sp>
      <p:pic>
        <p:nvPicPr>
          <p:cNvPr id="4098" name="Picture 2" descr="5 of the biggest sports marketing trends of 2019 | The Drum">
            <a:extLst>
              <a:ext uri="{FF2B5EF4-FFF2-40B4-BE49-F238E27FC236}">
                <a16:creationId xmlns:a16="http://schemas.microsoft.com/office/drawing/2014/main" id="{80FCD672-9389-4095-8A35-DF991AEA78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72" r="45395"/>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8850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Value of Sports Marketing</a:t>
            </a:r>
            <a:br>
              <a:rPr lang="en-US" dirty="0"/>
            </a:br>
            <a:endParaRPr lang="en-US" dirty="0"/>
          </a:p>
        </p:txBody>
      </p:sp>
      <p:sp>
        <p:nvSpPr>
          <p:cNvPr id="3" name="Content Placeholder 2"/>
          <p:cNvSpPr>
            <a:spLocks noGrp="1"/>
          </p:cNvSpPr>
          <p:nvPr>
            <p:ph idx="1"/>
          </p:nvPr>
        </p:nvSpPr>
        <p:spPr>
          <a:xfrm>
            <a:off x="677334" y="1410233"/>
            <a:ext cx="8596668" cy="5347406"/>
          </a:xfrm>
        </p:spPr>
        <p:txBody>
          <a:bodyPr>
            <a:normAutofit/>
          </a:bodyPr>
          <a:lstStyle/>
          <a:p>
            <a:pPr lvl="1"/>
            <a:r>
              <a:rPr lang="en-US" sz="2400" dirty="0"/>
              <a:t>488 BILLION dollar global industry </a:t>
            </a:r>
          </a:p>
          <a:p>
            <a:pPr lvl="1"/>
            <a:r>
              <a:rPr lang="en-US" sz="2400" dirty="0"/>
              <a:t>Why is Sports Marketing Valuable (important)</a:t>
            </a:r>
          </a:p>
          <a:p>
            <a:pPr lvl="2"/>
            <a:r>
              <a:rPr lang="en-US" sz="2400" dirty="0"/>
              <a:t>Large $$$ spent on events and related products</a:t>
            </a:r>
          </a:p>
          <a:p>
            <a:pPr lvl="2"/>
            <a:r>
              <a:rPr lang="en-US" sz="2400" dirty="0"/>
              <a:t>Jobs created:  From marketing managers to parking attendants, trainers, concessions workers, security and personal attendants, parking</a:t>
            </a:r>
          </a:p>
          <a:p>
            <a:pPr lvl="2"/>
            <a:r>
              <a:rPr lang="en-US" sz="2400" dirty="0"/>
              <a:t>Local Businesses of Host Cities make millions</a:t>
            </a:r>
          </a:p>
          <a:p>
            <a:pPr lvl="3"/>
            <a:r>
              <a:rPr lang="en-US" dirty="0"/>
              <a:t>Ex: 	Automobile industry – transport to/from national events and personal kids sporting events</a:t>
            </a:r>
          </a:p>
          <a:p>
            <a:pPr lvl="3"/>
            <a:r>
              <a:rPr lang="en-US" dirty="0"/>
              <a:t>Ex: Restaurants, hotels, service stations</a:t>
            </a:r>
          </a:p>
          <a:p>
            <a:pPr lvl="2"/>
            <a:endParaRPr lang="en-US" sz="2400" dirty="0"/>
          </a:p>
        </p:txBody>
      </p:sp>
    </p:spTree>
    <p:extLst>
      <p:ext uri="{BB962C8B-B14F-4D97-AF65-F5344CB8AC3E}">
        <p14:creationId xmlns:p14="http://schemas.microsoft.com/office/powerpoint/2010/main" val="46602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1000"/>
                                        <p:tgtEl>
                                          <p:spTgt spid="3">
                                            <p:txEl>
                                              <p:pRg st="4" end="4"/>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1000"/>
                                        <p:tgtEl>
                                          <p:spTgt spid="3">
                                            <p:txEl>
                                              <p:pRg st="5" end="5"/>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4106</TotalTime>
  <Words>1331</Words>
  <Application>Microsoft Office PowerPoint</Application>
  <PresentationFormat>Widescreen</PresentationFormat>
  <Paragraphs>148</Paragraphs>
  <Slides>34</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Calibri Light</vt:lpstr>
      <vt:lpstr>Roboto</vt:lpstr>
      <vt:lpstr>Trebuchet MS</vt:lpstr>
      <vt:lpstr>Wingdings</vt:lpstr>
      <vt:lpstr>Wingdings 3</vt:lpstr>
      <vt:lpstr>Facet</vt:lpstr>
      <vt:lpstr>Custom Design</vt:lpstr>
      <vt:lpstr>Sports &amp; Entertainment Marketing</vt:lpstr>
      <vt:lpstr>Section 1</vt:lpstr>
      <vt:lpstr>Objectives </vt:lpstr>
      <vt:lpstr>Complete the Web Activity</vt:lpstr>
      <vt:lpstr>Discussion from Assignment </vt:lpstr>
      <vt:lpstr>Sports Agent – Jerry Maquire</vt:lpstr>
      <vt:lpstr>What is Sports Marketing </vt:lpstr>
      <vt:lpstr>Primary Focus</vt:lpstr>
      <vt:lpstr>Value of Sports Marketing </vt:lpstr>
      <vt:lpstr>Fun Facts</vt:lpstr>
      <vt:lpstr>Entertainment Marketing</vt:lpstr>
      <vt:lpstr>Sport Marketing Industry Value</vt:lpstr>
      <vt:lpstr>PowerPoint Presentation</vt:lpstr>
      <vt:lpstr>Marketing Mix</vt:lpstr>
      <vt:lpstr>Product</vt:lpstr>
      <vt:lpstr>Core product </vt:lpstr>
      <vt:lpstr>Ancillary product </vt:lpstr>
      <vt:lpstr>From Forest Gump Movie</vt:lpstr>
      <vt:lpstr>Price</vt:lpstr>
      <vt:lpstr>Other Items to consider for Revenue Pricing</vt:lpstr>
      <vt:lpstr>PowerPoint Presentation</vt:lpstr>
      <vt:lpstr>Complete Group Assignment Part A</vt:lpstr>
      <vt:lpstr>Check it Out</vt:lpstr>
      <vt:lpstr>PowerPoint Presentation</vt:lpstr>
      <vt:lpstr>Marketing Mix Place</vt:lpstr>
      <vt:lpstr>Marketing Mix Place</vt:lpstr>
      <vt:lpstr>Marketing Mix Promotion</vt:lpstr>
      <vt:lpstr>Complete Group Assignment Part B</vt:lpstr>
      <vt:lpstr>Endorsement Assignment</vt:lpstr>
      <vt:lpstr>Marketing Mix Promotion</vt:lpstr>
      <vt:lpstr>Top Deals in Endorsements</vt:lpstr>
      <vt:lpstr>Marketing Mix Promotion</vt:lpstr>
      <vt:lpstr>Sponsorships</vt:lpstr>
      <vt:lpstr>Google Classroom Assignment</vt:lpstr>
    </vt:vector>
  </TitlesOfParts>
  <Company>MPS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&amp; Entertainment Marketing</dc:title>
  <dc:creator>bberg</dc:creator>
  <cp:lastModifiedBy>Cassie Vetter</cp:lastModifiedBy>
  <cp:revision>129</cp:revision>
  <cp:lastPrinted>2015-05-04T01:03:06Z</cp:lastPrinted>
  <dcterms:created xsi:type="dcterms:W3CDTF">2014-05-04T19:30:07Z</dcterms:created>
  <dcterms:modified xsi:type="dcterms:W3CDTF">2023-04-14T16:38:53Z</dcterms:modified>
</cp:coreProperties>
</file>